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4"/>
  </p:sldMasterIdLst>
  <p:notesMasterIdLst>
    <p:notesMasterId r:id="rId33"/>
  </p:notesMasterIdLst>
  <p:handoutMasterIdLst>
    <p:handoutMasterId r:id="rId34"/>
  </p:handoutMasterIdLst>
  <p:sldIdLst>
    <p:sldId id="267" r:id="rId5"/>
    <p:sldId id="278" r:id="rId6"/>
    <p:sldId id="269" r:id="rId7"/>
    <p:sldId id="286" r:id="rId8"/>
    <p:sldId id="287" r:id="rId9"/>
    <p:sldId id="288" r:id="rId10"/>
    <p:sldId id="279" r:id="rId11"/>
    <p:sldId id="289" r:id="rId12"/>
    <p:sldId id="290" r:id="rId13"/>
    <p:sldId id="280" r:id="rId14"/>
    <p:sldId id="291" r:id="rId15"/>
    <p:sldId id="297" r:id="rId16"/>
    <p:sldId id="285" r:id="rId17"/>
    <p:sldId id="298" r:id="rId18"/>
    <p:sldId id="299" r:id="rId19"/>
    <p:sldId id="300" r:id="rId20"/>
    <p:sldId id="301" r:id="rId21"/>
    <p:sldId id="302" r:id="rId22"/>
    <p:sldId id="303" r:id="rId23"/>
    <p:sldId id="304" r:id="rId24"/>
    <p:sldId id="281" r:id="rId25"/>
    <p:sldId id="292" r:id="rId26"/>
    <p:sldId id="293" r:id="rId27"/>
    <p:sldId id="294" r:id="rId28"/>
    <p:sldId id="295" r:id="rId29"/>
    <p:sldId id="296" r:id="rId30"/>
    <p:sldId id="283" r:id="rId31"/>
    <p:sldId id="284" r:id="rId3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9" autoAdjust="0"/>
  </p:normalViewPr>
  <p:slideViewPr>
    <p:cSldViewPr>
      <p:cViewPr varScale="1">
        <p:scale>
          <a:sx n="86" d="100"/>
          <a:sy n="86" d="100"/>
        </p:scale>
        <p:origin x="562" y="67"/>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pt>
  </dgm:ptLst>
  <dgm:cxnLst>
    <dgm:cxn modelId="{9A5B3212-7BAB-4FE9-9B07-D3D74F23C04F}" type="presOf" srcId="{192D9088-0E6C-46F1-9F85-A5FD4F11ECA9}" destId="{97980B12-612D-45AF-96B7-86D66152C1E9}"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10EDE197-4B72-41B3-B1C1-8D30D5A983A8}" type="presOf" srcId="{66F65BFA-2C7D-4B52-A360-F48BEE6838C0}" destId="{65245A7B-7C16-44E2-AEE8-3B675CFCEFDA}"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485ACDD1-8BA5-4FB5-8790-F1B5BAC86222}" type="presOf" srcId="{A6BA014C-D5CD-45B0-A6E8-DE38B4DCEFFA}" destId="{7B103496-DA0E-4685-89BE-480B410F7FCF}"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12/27/2021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12/27/2021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9FE40-C191-4743-8A37-2982421CB945}"/>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4E959DA5-B62A-4B41-B6F7-C39388FC9BE0}"/>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A850A8-EAE6-40B6-B120-F96D707322E7}"/>
              </a:ext>
            </a:extLst>
          </p:cNvPr>
          <p:cNvSpPr>
            <a:spLocks noGrp="1"/>
          </p:cNvSpPr>
          <p:nvPr>
            <p:ph type="dt" sz="half" idx="10"/>
          </p:nvPr>
        </p:nvSpPr>
        <p:spPr/>
        <p:txBody>
          <a:bodyPr/>
          <a:lstStyle/>
          <a:p>
            <a:fld id="{8E36636D-D922-432D-A958-524484B5923D}" type="datetimeFigureOut">
              <a:rPr lang="en-US" smtClean="0"/>
              <a:pPr/>
              <a:t>12/27/2021</a:t>
            </a:fld>
            <a:endParaRPr lang="en-US"/>
          </a:p>
        </p:txBody>
      </p:sp>
      <p:sp>
        <p:nvSpPr>
          <p:cNvPr id="5" name="Footer Placeholder 4">
            <a:extLst>
              <a:ext uri="{FF2B5EF4-FFF2-40B4-BE49-F238E27FC236}">
                <a16:creationId xmlns:a16="http://schemas.microsoft.com/office/drawing/2014/main" id="{DAB06B7D-70AE-403F-B7F6-A72844CDEC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2AA034-57F9-4056-9711-4B68C5EE23E8}"/>
              </a:ext>
            </a:extLst>
          </p:cNvPr>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45591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FBA74-0EFC-420A-9CB0-C60C830D1D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3B0BFA-4766-4DCD-A2C0-F3DEA39A0C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31617D-2DD6-44C2-BF53-5A72DBEBEF9A}"/>
              </a:ext>
            </a:extLst>
          </p:cNvPr>
          <p:cNvSpPr>
            <a:spLocks noGrp="1"/>
          </p:cNvSpPr>
          <p:nvPr>
            <p:ph type="dt" sz="half" idx="10"/>
          </p:nvPr>
        </p:nvSpPr>
        <p:spPr/>
        <p:txBody>
          <a:bodyPr/>
          <a:lstStyle/>
          <a:p>
            <a:fld id="{8E36636D-D922-432D-A958-524484B5923D}" type="datetimeFigureOut">
              <a:rPr lang="en-US" smtClean="0"/>
              <a:pPr/>
              <a:t>12/27/2021</a:t>
            </a:fld>
            <a:endParaRPr lang="en-US"/>
          </a:p>
        </p:txBody>
      </p:sp>
      <p:sp>
        <p:nvSpPr>
          <p:cNvPr id="5" name="Footer Placeholder 4">
            <a:extLst>
              <a:ext uri="{FF2B5EF4-FFF2-40B4-BE49-F238E27FC236}">
                <a16:creationId xmlns:a16="http://schemas.microsoft.com/office/drawing/2014/main" id="{E1A828D5-DD4E-43BC-B9E1-0DA2D13A94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11102F-F5EB-4FA5-853D-1F6C61270CAE}"/>
              </a:ext>
            </a:extLst>
          </p:cNvPr>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254908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1CDE2D-FCE8-4AE2-AC86-8C8B667D6F3F}"/>
              </a:ext>
            </a:extLst>
          </p:cNvPr>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767C3E-FB68-4707-90A7-21CD8CF235A3}"/>
              </a:ext>
            </a:extLst>
          </p:cNvPr>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043084-BBCE-4B0F-980F-C148B5A33306}"/>
              </a:ext>
            </a:extLst>
          </p:cNvPr>
          <p:cNvSpPr>
            <a:spLocks noGrp="1"/>
          </p:cNvSpPr>
          <p:nvPr>
            <p:ph type="dt" sz="half" idx="10"/>
          </p:nvPr>
        </p:nvSpPr>
        <p:spPr/>
        <p:txBody>
          <a:bodyPr/>
          <a:lstStyle/>
          <a:p>
            <a:fld id="{8E36636D-D922-432D-A958-524484B5923D}" type="datetimeFigureOut">
              <a:rPr lang="en-US" smtClean="0"/>
              <a:pPr/>
              <a:t>12/27/2021</a:t>
            </a:fld>
            <a:endParaRPr lang="en-US"/>
          </a:p>
        </p:txBody>
      </p:sp>
      <p:sp>
        <p:nvSpPr>
          <p:cNvPr id="5" name="Footer Placeholder 4">
            <a:extLst>
              <a:ext uri="{FF2B5EF4-FFF2-40B4-BE49-F238E27FC236}">
                <a16:creationId xmlns:a16="http://schemas.microsoft.com/office/drawing/2014/main" id="{FFAB1D6A-C1AA-4F19-B9D3-A3AF735F11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62776D-5D70-4E8D-A503-37BC37852B3F}"/>
              </a:ext>
            </a:extLst>
          </p:cNvPr>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94611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AA915-96DE-4BC5-94E4-CD706154B0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F2A14-EE3B-4EDE-9A19-2495DDA2CC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DD5E16-72F7-4FB0-B5AA-5EF69FC399F2}"/>
              </a:ext>
            </a:extLst>
          </p:cNvPr>
          <p:cNvSpPr>
            <a:spLocks noGrp="1"/>
          </p:cNvSpPr>
          <p:nvPr>
            <p:ph type="dt" sz="half" idx="10"/>
          </p:nvPr>
        </p:nvSpPr>
        <p:spPr/>
        <p:txBody>
          <a:bodyPr/>
          <a:lstStyle/>
          <a:p>
            <a:fld id="{8E36636D-D922-432D-A958-524484B5923D}" type="datetimeFigureOut">
              <a:rPr lang="en-US" smtClean="0"/>
              <a:pPr/>
              <a:t>12/27/2021</a:t>
            </a:fld>
            <a:endParaRPr lang="en-US"/>
          </a:p>
        </p:txBody>
      </p:sp>
      <p:sp>
        <p:nvSpPr>
          <p:cNvPr id="5" name="Footer Placeholder 4">
            <a:extLst>
              <a:ext uri="{FF2B5EF4-FFF2-40B4-BE49-F238E27FC236}">
                <a16:creationId xmlns:a16="http://schemas.microsoft.com/office/drawing/2014/main" id="{795B0942-C12B-4A97-BB36-CE38A0B317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AB5BC5-53C8-443D-B16B-6D03AF3E861B}"/>
              </a:ext>
            </a:extLst>
          </p:cNvPr>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398267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3455E-E622-49CD-BF2F-321D546F4FDF}"/>
              </a:ext>
            </a:extLst>
          </p:cNvPr>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DF84CA02-032B-4887-BC28-76203AB45765}"/>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2DBDB8-BB96-481A-85D0-9C610E393175}"/>
              </a:ext>
            </a:extLst>
          </p:cNvPr>
          <p:cNvSpPr>
            <a:spLocks noGrp="1"/>
          </p:cNvSpPr>
          <p:nvPr>
            <p:ph type="dt" sz="half" idx="10"/>
          </p:nvPr>
        </p:nvSpPr>
        <p:spPr/>
        <p:txBody>
          <a:bodyPr/>
          <a:lstStyle/>
          <a:p>
            <a:fld id="{8E36636D-D922-432D-A958-524484B5923D}" type="datetimeFigureOut">
              <a:rPr lang="en-US" smtClean="0"/>
              <a:pPr/>
              <a:t>12/27/2021</a:t>
            </a:fld>
            <a:endParaRPr lang="en-US"/>
          </a:p>
        </p:txBody>
      </p:sp>
      <p:sp>
        <p:nvSpPr>
          <p:cNvPr id="5" name="Footer Placeholder 4">
            <a:extLst>
              <a:ext uri="{FF2B5EF4-FFF2-40B4-BE49-F238E27FC236}">
                <a16:creationId xmlns:a16="http://schemas.microsoft.com/office/drawing/2014/main" id="{7BC80BA1-9B34-40EC-84E7-B547E4745F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A11FD1-BBA5-4220-9FF9-2371FA305F06}"/>
              </a:ext>
            </a:extLst>
          </p:cNvPr>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38997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30438-AD71-4EC7-B0D2-864EA9E83B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145-3CC8-4B13-8D3C-0C168786A8E1}"/>
              </a:ext>
            </a:extLst>
          </p:cNvPr>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1339AF-AB9A-4DDC-9E7D-8EF6B72EE288}"/>
              </a:ext>
            </a:extLst>
          </p:cNvPr>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A81E07-DFB4-4AF6-BDA9-7FEAED74A093}"/>
              </a:ext>
            </a:extLst>
          </p:cNvPr>
          <p:cNvSpPr>
            <a:spLocks noGrp="1"/>
          </p:cNvSpPr>
          <p:nvPr>
            <p:ph type="dt" sz="half" idx="10"/>
          </p:nvPr>
        </p:nvSpPr>
        <p:spPr/>
        <p:txBody>
          <a:bodyPr/>
          <a:lstStyle/>
          <a:p>
            <a:fld id="{8E36636D-D922-432D-A958-524484B5923D}" type="datetimeFigureOut">
              <a:rPr lang="en-US" smtClean="0"/>
              <a:pPr/>
              <a:t>12/27/2021</a:t>
            </a:fld>
            <a:endParaRPr lang="en-US"/>
          </a:p>
        </p:txBody>
      </p:sp>
      <p:sp>
        <p:nvSpPr>
          <p:cNvPr id="6" name="Footer Placeholder 5">
            <a:extLst>
              <a:ext uri="{FF2B5EF4-FFF2-40B4-BE49-F238E27FC236}">
                <a16:creationId xmlns:a16="http://schemas.microsoft.com/office/drawing/2014/main" id="{6F63BF85-EF8D-494A-BE7D-C266B471F9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05D988-1362-4C57-B2B4-4010AA3EF667}"/>
              </a:ext>
            </a:extLst>
          </p:cNvPr>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84284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74A6-E448-49E2-8BE7-6EDD878FE44F}"/>
              </a:ext>
            </a:extLst>
          </p:cNvPr>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A5C200-5B5A-4C39-AA55-F5372D3BA605}"/>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6A48C8-114E-4852-BCAC-AF6D1867ABE3}"/>
              </a:ext>
            </a:extLst>
          </p:cNvPr>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5B8EE7-401A-4DBC-A154-74C2A012BF6F}"/>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99AA3E-997F-4098-89A5-0A396E2E6E16}"/>
              </a:ext>
            </a:extLst>
          </p:cNvPr>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AA8400-6F47-495E-8A8D-992815E10E0A}"/>
              </a:ext>
            </a:extLst>
          </p:cNvPr>
          <p:cNvSpPr>
            <a:spLocks noGrp="1"/>
          </p:cNvSpPr>
          <p:nvPr>
            <p:ph type="dt" sz="half" idx="10"/>
          </p:nvPr>
        </p:nvSpPr>
        <p:spPr/>
        <p:txBody>
          <a:bodyPr/>
          <a:lstStyle/>
          <a:p>
            <a:fld id="{8E36636D-D922-432D-A958-524484B5923D}" type="datetimeFigureOut">
              <a:rPr lang="en-US" smtClean="0"/>
              <a:pPr/>
              <a:t>12/27/2021</a:t>
            </a:fld>
            <a:endParaRPr lang="en-US"/>
          </a:p>
        </p:txBody>
      </p:sp>
      <p:sp>
        <p:nvSpPr>
          <p:cNvPr id="8" name="Footer Placeholder 7">
            <a:extLst>
              <a:ext uri="{FF2B5EF4-FFF2-40B4-BE49-F238E27FC236}">
                <a16:creationId xmlns:a16="http://schemas.microsoft.com/office/drawing/2014/main" id="{764742C6-DE71-4804-A769-167B9EB065F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D751611-9E35-477B-B060-8D5B621E2B55}"/>
              </a:ext>
            </a:extLst>
          </p:cNvPr>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46829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8528-BE56-46B7-B4ED-BAC782724C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DB32F8-DE3B-49A3-BA9A-20608CF93CE2}"/>
              </a:ext>
            </a:extLst>
          </p:cNvPr>
          <p:cNvSpPr>
            <a:spLocks noGrp="1"/>
          </p:cNvSpPr>
          <p:nvPr>
            <p:ph type="dt" sz="half" idx="10"/>
          </p:nvPr>
        </p:nvSpPr>
        <p:spPr/>
        <p:txBody>
          <a:bodyPr/>
          <a:lstStyle/>
          <a:p>
            <a:fld id="{8E36636D-D922-432D-A958-524484B5923D}" type="datetimeFigureOut">
              <a:rPr lang="en-US" smtClean="0"/>
              <a:pPr/>
              <a:t>12/27/2021</a:t>
            </a:fld>
            <a:endParaRPr lang="en-US"/>
          </a:p>
        </p:txBody>
      </p:sp>
      <p:sp>
        <p:nvSpPr>
          <p:cNvPr id="4" name="Footer Placeholder 3">
            <a:extLst>
              <a:ext uri="{FF2B5EF4-FFF2-40B4-BE49-F238E27FC236}">
                <a16:creationId xmlns:a16="http://schemas.microsoft.com/office/drawing/2014/main" id="{678178BF-4976-4558-92D5-378D36D7C97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0D53380-DCF1-4AF3-8827-99CAEE7CC3F0}"/>
              </a:ext>
            </a:extLst>
          </p:cNvPr>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327758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655234-2DE4-4AB1-94BA-02BED6584A7E}"/>
              </a:ext>
            </a:extLst>
          </p:cNvPr>
          <p:cNvSpPr>
            <a:spLocks noGrp="1"/>
          </p:cNvSpPr>
          <p:nvPr>
            <p:ph type="dt" sz="half" idx="10"/>
          </p:nvPr>
        </p:nvSpPr>
        <p:spPr/>
        <p:txBody>
          <a:bodyPr/>
          <a:lstStyle/>
          <a:p>
            <a:fld id="{8E36636D-D922-432D-A958-524484B5923D}" type="datetimeFigureOut">
              <a:rPr lang="en-US" smtClean="0"/>
              <a:pPr/>
              <a:t>12/27/2021</a:t>
            </a:fld>
            <a:endParaRPr lang="en-US"/>
          </a:p>
        </p:txBody>
      </p:sp>
      <p:sp>
        <p:nvSpPr>
          <p:cNvPr id="3" name="Footer Placeholder 2">
            <a:extLst>
              <a:ext uri="{FF2B5EF4-FFF2-40B4-BE49-F238E27FC236}">
                <a16:creationId xmlns:a16="http://schemas.microsoft.com/office/drawing/2014/main" id="{A48C2E01-3B3B-414E-BE13-6B58CA65828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C83698A-027D-4AC8-A073-81F3C2A9DD24}"/>
              </a:ext>
            </a:extLst>
          </p:cNvPr>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58054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A424D-7103-4B18-AAB8-9808EDD10314}"/>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a16="http://schemas.microsoft.com/office/drawing/2014/main" id="{23BBEC07-9813-4C53-8C0A-E968E517C128}"/>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333E30-DD54-4D87-9272-557EF967CB3F}"/>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40AC95-1FDC-4D30-B4C0-08BB280B6342}"/>
              </a:ext>
            </a:extLst>
          </p:cNvPr>
          <p:cNvSpPr>
            <a:spLocks noGrp="1"/>
          </p:cNvSpPr>
          <p:nvPr>
            <p:ph type="dt" sz="half" idx="10"/>
          </p:nvPr>
        </p:nvSpPr>
        <p:spPr/>
        <p:txBody>
          <a:bodyPr/>
          <a:lstStyle/>
          <a:p>
            <a:fld id="{8E36636D-D922-432D-A958-524484B5923D}" type="datetimeFigureOut">
              <a:rPr lang="en-US" smtClean="0"/>
              <a:pPr/>
              <a:t>12/27/2021</a:t>
            </a:fld>
            <a:endParaRPr lang="en-US"/>
          </a:p>
        </p:txBody>
      </p:sp>
      <p:sp>
        <p:nvSpPr>
          <p:cNvPr id="6" name="Footer Placeholder 5">
            <a:extLst>
              <a:ext uri="{FF2B5EF4-FFF2-40B4-BE49-F238E27FC236}">
                <a16:creationId xmlns:a16="http://schemas.microsoft.com/office/drawing/2014/main" id="{1E669878-9460-4A4C-AA52-62E72F8D2F1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817654-4C93-437A-8203-9E366F7F9D66}"/>
              </a:ext>
            </a:extLst>
          </p:cNvPr>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39791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EAE40-9106-426E-8F2A-7F4C34F6D6FF}"/>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a16="http://schemas.microsoft.com/office/drawing/2014/main" id="{D8DEA07F-CDDA-488E-8CC6-096F1AA447F9}"/>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a:extLst>
              <a:ext uri="{FF2B5EF4-FFF2-40B4-BE49-F238E27FC236}">
                <a16:creationId xmlns:a16="http://schemas.microsoft.com/office/drawing/2014/main" id="{94F0EDF3-C081-4795-B92E-B03312643927}"/>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B96BA4-67A5-405F-8640-2C4F72E69EA5}"/>
              </a:ext>
            </a:extLst>
          </p:cNvPr>
          <p:cNvSpPr>
            <a:spLocks noGrp="1"/>
          </p:cNvSpPr>
          <p:nvPr>
            <p:ph type="dt" sz="half" idx="10"/>
          </p:nvPr>
        </p:nvSpPr>
        <p:spPr/>
        <p:txBody>
          <a:bodyPr/>
          <a:lstStyle/>
          <a:p>
            <a:fld id="{8E36636D-D922-432D-A958-524484B5923D}" type="datetimeFigureOut">
              <a:rPr lang="en-US" smtClean="0"/>
              <a:pPr/>
              <a:t>12/27/2021</a:t>
            </a:fld>
            <a:endParaRPr lang="en-US"/>
          </a:p>
        </p:txBody>
      </p:sp>
      <p:sp>
        <p:nvSpPr>
          <p:cNvPr id="6" name="Footer Placeholder 5">
            <a:extLst>
              <a:ext uri="{FF2B5EF4-FFF2-40B4-BE49-F238E27FC236}">
                <a16:creationId xmlns:a16="http://schemas.microsoft.com/office/drawing/2014/main" id="{8725A0C1-B999-425C-A0F8-A14E6F3332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1F7089-7560-426F-A51B-2C8A61957075}"/>
              </a:ext>
            </a:extLst>
          </p:cNvPr>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337419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0C77C8-2892-4F5C-BFFC-496A0A42FD79}"/>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F5A023-7129-4C67-8DF3-EB8BCADBA9D4}"/>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DA01F-4D8D-4009-9256-1B84EC92EBE2}"/>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36636D-D922-432D-A958-524484B5923D}" type="datetimeFigureOut">
              <a:rPr lang="en-US" smtClean="0"/>
              <a:pPr/>
              <a:t>12/27/2021</a:t>
            </a:fld>
            <a:endParaRPr lang="en-US"/>
          </a:p>
        </p:txBody>
      </p:sp>
      <p:sp>
        <p:nvSpPr>
          <p:cNvPr id="5" name="Footer Placeholder 4">
            <a:extLst>
              <a:ext uri="{FF2B5EF4-FFF2-40B4-BE49-F238E27FC236}">
                <a16:creationId xmlns:a16="http://schemas.microsoft.com/office/drawing/2014/main" id="{592A86B5-9C24-4C58-8286-A6A45E7C6D03}"/>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222FDB0-1565-4E9B-9105-115AA29386E9}"/>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8FB93-0A08-4E7D-8E63-9EFA29F1E093}" type="slidenum">
              <a:rPr lang="en-IN" smtClean="0"/>
              <a:pPr/>
              <a:t>‹#›</a:t>
            </a:fld>
            <a:endParaRPr lang="en-IN"/>
          </a:p>
        </p:txBody>
      </p:sp>
    </p:spTree>
    <p:extLst>
      <p:ext uri="{BB962C8B-B14F-4D97-AF65-F5344CB8AC3E}">
        <p14:creationId xmlns:p14="http://schemas.microsoft.com/office/powerpoint/2010/main" val="411652912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482" y="2438400"/>
            <a:ext cx="9435241" cy="1625599"/>
          </a:xfrm>
        </p:spPr>
        <p:txBody>
          <a:bodyPr>
            <a:normAutofit fontScale="90000"/>
          </a:bodyPr>
          <a:lstStyle/>
          <a:p>
            <a:r>
              <a:rPr lang="en-US" dirty="0"/>
              <a:t>Customer Retention Case Study Presentation</a:t>
            </a:r>
          </a:p>
        </p:txBody>
      </p:sp>
      <p:sp>
        <p:nvSpPr>
          <p:cNvPr id="3" name="Subtitle 2"/>
          <p:cNvSpPr>
            <a:spLocks noGrp="1"/>
          </p:cNvSpPr>
          <p:nvPr>
            <p:ph type="subTitle" idx="1"/>
          </p:nvPr>
        </p:nvSpPr>
        <p:spPr>
          <a:xfrm>
            <a:off x="1376792" y="5715000"/>
            <a:ext cx="9429931" cy="991077"/>
          </a:xfrm>
        </p:spPr>
        <p:txBody>
          <a:bodyPr/>
          <a:lstStyle/>
          <a:p>
            <a:r>
              <a:rPr lang="en-US" dirty="0"/>
              <a:t>- by  Shravani Natakala</a:t>
            </a:r>
          </a:p>
        </p:txBody>
      </p:sp>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Exploratory Data Analysis (EDA)</a:t>
            </a:r>
          </a:p>
        </p:txBody>
      </p:sp>
      <p:graphicFrame>
        <p:nvGraphicFramePr>
          <p:cNvPr id="2" name="Table 2">
            <a:extLst>
              <a:ext uri="{FF2B5EF4-FFF2-40B4-BE49-F238E27FC236}">
                <a16:creationId xmlns:a16="http://schemas.microsoft.com/office/drawing/2014/main" id="{DF132E6B-034B-4861-85A5-FE16B1EBFAD0}"/>
              </a:ext>
            </a:extLst>
          </p:cNvPr>
          <p:cNvGraphicFramePr>
            <a:graphicFrameLocks noGrp="1"/>
          </p:cNvGraphicFramePr>
          <p:nvPr>
            <p:ph idx="1"/>
            <p:extLst>
              <p:ext uri="{D42A27DB-BD31-4B8C-83A1-F6EECF244321}">
                <p14:modId xmlns:p14="http://schemas.microsoft.com/office/powerpoint/2010/main" val="2014199142"/>
              </p:ext>
            </p:extLst>
          </p:nvPr>
        </p:nvGraphicFramePr>
        <p:xfrm>
          <a:off x="1219519" y="1836325"/>
          <a:ext cx="9750424" cy="3935603"/>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127632986"/>
                    </a:ext>
                  </a:extLst>
                </a:gridCol>
                <a:gridCol w="7159624">
                  <a:extLst>
                    <a:ext uri="{9D8B030D-6E8A-4147-A177-3AD203B41FA5}">
                      <a16:colId xmlns:a16="http://schemas.microsoft.com/office/drawing/2014/main" val="3740722723"/>
                    </a:ext>
                  </a:extLst>
                </a:gridCol>
              </a:tblGrid>
              <a:tr h="370840">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a16="http://schemas.microsoft.com/office/drawing/2014/main" val="1016013338"/>
                  </a:ext>
                </a:extLst>
              </a:tr>
              <a:tr h="370840">
                <a:tc>
                  <a:txBody>
                    <a:bodyPr/>
                    <a:lstStyle/>
                    <a:p>
                      <a:r>
                        <a:rPr lang="en-US" dirty="0"/>
                        <a:t>Hardware</a:t>
                      </a:r>
                      <a:endParaRPr lang="en-IN" dirty="0"/>
                    </a:p>
                  </a:txBody>
                  <a:tcPr/>
                </a:tc>
                <a:tc>
                  <a:txBody>
                    <a:bodyPr/>
                    <a:lstStyle/>
                    <a:p>
                      <a:r>
                        <a:rPr lang="en-US" dirty="0"/>
                        <a:t>RAM: 8 GB</a:t>
                      </a:r>
                    </a:p>
                    <a:p>
                      <a:r>
                        <a:rPr lang="en-US" dirty="0"/>
                        <a:t>CPU : AMD Ryzen 5 3550H with Radeon Vega Mobile </a:t>
                      </a:r>
                      <a:r>
                        <a:rPr lang="en-US" dirty="0" err="1"/>
                        <a:t>Gfx</a:t>
                      </a:r>
                      <a:r>
                        <a:rPr lang="en-US" dirty="0"/>
                        <a:t> 2.10 GHz</a:t>
                      </a:r>
                    </a:p>
                    <a:p>
                      <a:r>
                        <a:rPr lang="en-US" dirty="0"/>
                        <a:t>GPU : AMD Radeon ™ Vega 8 Graphics and</a:t>
                      </a:r>
                    </a:p>
                    <a:p>
                      <a:r>
                        <a:rPr lang="en-US" dirty="0"/>
                        <a:t>           NVIDIA GeForce GTX 1650 </a:t>
                      </a:r>
                      <a:r>
                        <a:rPr lang="en-US" dirty="0" err="1"/>
                        <a:t>Ti</a:t>
                      </a:r>
                      <a:endParaRPr lang="en-IN" dirty="0"/>
                    </a:p>
                  </a:txBody>
                  <a:tcPr/>
                </a:tc>
                <a:extLst>
                  <a:ext uri="{0D108BD9-81ED-4DB2-BD59-A6C34878D82A}">
                    <a16:rowId xmlns:a16="http://schemas.microsoft.com/office/drawing/2014/main" val="4250927230"/>
                  </a:ext>
                </a:extLst>
              </a:tr>
              <a:tr h="370840">
                <a:tc>
                  <a:txBody>
                    <a:bodyPr/>
                    <a:lstStyle/>
                    <a:p>
                      <a:r>
                        <a:rPr lang="en-US" dirty="0"/>
                        <a:t>Software</a:t>
                      </a:r>
                      <a:endParaRPr lang="en-IN" dirty="0"/>
                    </a:p>
                  </a:txBody>
                  <a:tcPr/>
                </a:tc>
                <a:tc>
                  <a:txBody>
                    <a:bodyPr/>
                    <a:lstStyle/>
                    <a:p>
                      <a:r>
                        <a:rPr lang="en-US" dirty="0"/>
                        <a:t>Programming language           : Python</a:t>
                      </a:r>
                    </a:p>
                    <a:p>
                      <a:r>
                        <a:rPr lang="en-IN" dirty="0"/>
                        <a:t>Distribution                              : Anaconda Navigator</a:t>
                      </a:r>
                    </a:p>
                    <a:p>
                      <a:r>
                        <a:rPr lang="en-IN" dirty="0"/>
                        <a:t>Browser based language shell : Jupyter Notebook</a:t>
                      </a:r>
                    </a:p>
                  </a:txBody>
                  <a:tcPr/>
                </a:tc>
                <a:extLst>
                  <a:ext uri="{0D108BD9-81ED-4DB2-BD59-A6C34878D82A}">
                    <a16:rowId xmlns:a16="http://schemas.microsoft.com/office/drawing/2014/main" val="3970892528"/>
                  </a:ext>
                </a:extLst>
              </a:tr>
              <a:tr h="370840">
                <a:tc>
                  <a:txBody>
                    <a:bodyPr/>
                    <a:lstStyle/>
                    <a:p>
                      <a:r>
                        <a:rPr lang="en-US" dirty="0"/>
                        <a:t>Libraries/Packages</a:t>
                      </a:r>
                      <a:endParaRPr lang="en-IN" dirty="0"/>
                    </a:p>
                  </a:txBody>
                  <a:tcPr/>
                </a:tc>
                <a:tc>
                  <a:txBody>
                    <a:bodyPr/>
                    <a:lstStyle/>
                    <a:p>
                      <a:r>
                        <a:rPr lang="en-US" dirty="0"/>
                        <a:t>Pandas</a:t>
                      </a:r>
                    </a:p>
                    <a:p>
                      <a:r>
                        <a:rPr lang="en-US" dirty="0"/>
                        <a:t>NumPy</a:t>
                      </a:r>
                    </a:p>
                    <a:p>
                      <a:r>
                        <a:rPr lang="en-US" dirty="0"/>
                        <a:t>matplotlib</a:t>
                      </a:r>
                    </a:p>
                    <a:p>
                      <a:r>
                        <a:rPr lang="en-US" dirty="0"/>
                        <a:t>seaborn</a:t>
                      </a:r>
                    </a:p>
                    <a:p>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val="3694411694"/>
                  </a:ext>
                </a:extLst>
              </a:tr>
            </a:tbl>
          </a:graphicData>
        </a:graphic>
      </p:graphicFrame>
      <p:pic>
        <p:nvPicPr>
          <p:cNvPr id="4" name="Picture 3">
            <a:extLst>
              <a:ext uri="{FF2B5EF4-FFF2-40B4-BE49-F238E27FC236}">
                <a16:creationId xmlns:a16="http://schemas.microsoft.com/office/drawing/2014/main" id="{AEA46CDB-B80C-4F3A-B988-C97C24D79DDB}"/>
              </a:ext>
            </a:extLst>
          </p:cNvPr>
          <p:cNvPicPr>
            <a:picLocks noChangeAspect="1"/>
          </p:cNvPicPr>
          <p:nvPr/>
        </p:nvPicPr>
        <p:blipFill>
          <a:blip r:embed="rId2"/>
          <a:stretch>
            <a:fillRect/>
          </a:stretch>
        </p:blipFill>
        <p:spPr>
          <a:xfrm>
            <a:off x="5405570" y="4495801"/>
            <a:ext cx="1213114" cy="457200"/>
          </a:xfrm>
          <a:prstGeom prst="rect">
            <a:avLst/>
          </a:prstGeom>
        </p:spPr>
      </p:pic>
      <p:pic>
        <p:nvPicPr>
          <p:cNvPr id="7" name="Picture 6">
            <a:extLst>
              <a:ext uri="{FF2B5EF4-FFF2-40B4-BE49-F238E27FC236}">
                <a16:creationId xmlns:a16="http://schemas.microsoft.com/office/drawing/2014/main" id="{2D3A0B24-A7DD-4564-AF29-5922CAB7C4BB}"/>
              </a:ext>
            </a:extLst>
          </p:cNvPr>
          <p:cNvPicPr>
            <a:picLocks noChangeAspect="1"/>
          </p:cNvPicPr>
          <p:nvPr/>
        </p:nvPicPr>
        <p:blipFill>
          <a:blip r:embed="rId3"/>
          <a:stretch>
            <a:fillRect/>
          </a:stretch>
        </p:blipFill>
        <p:spPr>
          <a:xfrm>
            <a:off x="5405570" y="5150033"/>
            <a:ext cx="1213114" cy="451434"/>
          </a:xfrm>
          <a:prstGeom prst="rect">
            <a:avLst/>
          </a:prstGeom>
        </p:spPr>
      </p:pic>
      <p:pic>
        <p:nvPicPr>
          <p:cNvPr id="12" name="Picture 11">
            <a:extLst>
              <a:ext uri="{FF2B5EF4-FFF2-40B4-BE49-F238E27FC236}">
                <a16:creationId xmlns:a16="http://schemas.microsoft.com/office/drawing/2014/main" id="{797AB01E-8495-49FB-9923-E65F89C84377}"/>
              </a:ext>
            </a:extLst>
          </p:cNvPr>
          <p:cNvPicPr>
            <a:picLocks noChangeAspect="1"/>
          </p:cNvPicPr>
          <p:nvPr/>
        </p:nvPicPr>
        <p:blipFill>
          <a:blip r:embed="rId4"/>
          <a:stretch>
            <a:fillRect/>
          </a:stretch>
        </p:blipFill>
        <p:spPr>
          <a:xfrm>
            <a:off x="6973698" y="4495801"/>
            <a:ext cx="1828800" cy="450955"/>
          </a:xfrm>
          <a:prstGeom prst="rect">
            <a:avLst/>
          </a:prstGeom>
        </p:spPr>
      </p:pic>
      <p:pic>
        <p:nvPicPr>
          <p:cNvPr id="14" name="Picture 13">
            <a:extLst>
              <a:ext uri="{FF2B5EF4-FFF2-40B4-BE49-F238E27FC236}">
                <a16:creationId xmlns:a16="http://schemas.microsoft.com/office/drawing/2014/main" id="{4D95E0F9-1C42-407C-9499-C855518E08E2}"/>
              </a:ext>
            </a:extLst>
          </p:cNvPr>
          <p:cNvPicPr>
            <a:picLocks noChangeAspect="1"/>
          </p:cNvPicPr>
          <p:nvPr/>
        </p:nvPicPr>
        <p:blipFill>
          <a:blip r:embed="rId5"/>
          <a:stretch>
            <a:fillRect/>
          </a:stretch>
        </p:blipFill>
        <p:spPr>
          <a:xfrm>
            <a:off x="6973698" y="5150512"/>
            <a:ext cx="1828800" cy="450955"/>
          </a:xfrm>
          <a:prstGeom prst="rect">
            <a:avLst/>
          </a:prstGeom>
        </p:spPr>
      </p:pic>
      <p:pic>
        <p:nvPicPr>
          <p:cNvPr id="16" name="Picture 15">
            <a:extLst>
              <a:ext uri="{FF2B5EF4-FFF2-40B4-BE49-F238E27FC236}">
                <a16:creationId xmlns:a16="http://schemas.microsoft.com/office/drawing/2014/main" id="{49E77B53-454D-4916-A279-77393E97F8AE}"/>
              </a:ext>
            </a:extLst>
          </p:cNvPr>
          <p:cNvPicPr>
            <a:picLocks noChangeAspect="1"/>
          </p:cNvPicPr>
          <p:nvPr/>
        </p:nvPicPr>
        <p:blipFill>
          <a:blip r:embed="rId6"/>
          <a:stretch>
            <a:fillRect/>
          </a:stretch>
        </p:blipFill>
        <p:spPr>
          <a:xfrm>
            <a:off x="9230337" y="3657600"/>
            <a:ext cx="1603277" cy="522294"/>
          </a:xfrm>
          <a:prstGeom prst="rect">
            <a:avLst/>
          </a:prstGeom>
        </p:spPr>
      </p:pic>
      <p:pic>
        <p:nvPicPr>
          <p:cNvPr id="18" name="Picture 17">
            <a:extLst>
              <a:ext uri="{FF2B5EF4-FFF2-40B4-BE49-F238E27FC236}">
                <a16:creationId xmlns:a16="http://schemas.microsoft.com/office/drawing/2014/main" id="{DEA3B50F-56F7-4DCA-A624-CFE9DF2B1874}"/>
              </a:ext>
            </a:extLst>
          </p:cNvPr>
          <p:cNvPicPr>
            <a:picLocks noChangeAspect="1"/>
          </p:cNvPicPr>
          <p:nvPr/>
        </p:nvPicPr>
        <p:blipFill>
          <a:blip r:embed="rId7"/>
          <a:stretch>
            <a:fillRect/>
          </a:stretch>
        </p:blipFill>
        <p:spPr>
          <a:xfrm>
            <a:off x="9050228" y="4637098"/>
            <a:ext cx="1754507" cy="768244"/>
          </a:xfrm>
          <a:prstGeom prst="rect">
            <a:avLst/>
          </a:prstGeom>
        </p:spPr>
      </p:pic>
    </p:spTree>
    <p:extLst>
      <p:ext uri="{BB962C8B-B14F-4D97-AF65-F5344CB8AC3E}">
        <p14:creationId xmlns:p14="http://schemas.microsoft.com/office/powerpoint/2010/main" val="376387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id="{0356CE1A-4641-4EE9-9BEF-E9ACEFE95302}"/>
              </a:ext>
            </a:extLst>
          </p:cNvPr>
          <p:cNvGraphicFramePr>
            <a:graphicFrameLocks noGrp="1"/>
          </p:cNvGraphicFramePr>
          <p:nvPr>
            <p:extLst>
              <p:ext uri="{D42A27DB-BD31-4B8C-83A1-F6EECF244321}">
                <p14:modId xmlns:p14="http://schemas.microsoft.com/office/powerpoint/2010/main" val="3756432134"/>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08769216-1E75-4A50-9D29-91553CA90E8D}"/>
              </a:ext>
            </a:extLst>
          </p:cNvPr>
          <p:cNvSpPr txBox="1"/>
          <p:nvPr/>
        </p:nvSpPr>
        <p:spPr>
          <a:xfrm>
            <a:off x="6246812" y="1568489"/>
            <a:ext cx="5105400" cy="4247317"/>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spTree>
    <p:extLst>
      <p:ext uri="{BB962C8B-B14F-4D97-AF65-F5344CB8AC3E}">
        <p14:creationId xmlns:p14="http://schemas.microsoft.com/office/powerpoint/2010/main" val="217427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F2879-46A6-48A6-92B1-2AD826D2F856}"/>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5D3A05AA-E285-4693-98DD-5709286DB2B6}"/>
              </a:ext>
            </a:extLst>
          </p:cNvPr>
          <p:cNvSpPr>
            <a:spLocks noGrp="1"/>
          </p:cNvSpPr>
          <p:nvPr>
            <p:ph sz="half" idx="1"/>
          </p:nvPr>
        </p:nvSpPr>
        <p:spPr>
          <a:xfrm>
            <a:off x="1218883" y="1830033"/>
            <a:ext cx="4773956" cy="4267200"/>
          </a:xfrm>
        </p:spPr>
        <p:txBody>
          <a:bodyPr>
            <a:normAutofit/>
          </a:bodyPr>
          <a:lstStyle/>
          <a:p>
            <a:pPr marL="0" indent="0">
              <a:buNone/>
            </a:pPr>
            <a:r>
              <a:rPr lang="en-US" sz="20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0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000" dirty="0">
                <a:latin typeface="Constantia (Body)"/>
                <a:cs typeface="Arial"/>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a:extLst>
              <a:ext uri="{FF2B5EF4-FFF2-40B4-BE49-F238E27FC236}">
                <a16:creationId xmlns:a16="http://schemas.microsoft.com/office/drawing/2014/main" id="{4FAE7B2A-CD79-436A-A031-7B66B2106D17}"/>
              </a:ext>
            </a:extLst>
          </p:cNvPr>
          <p:cNvSpPr>
            <a:spLocks noGrp="1"/>
          </p:cNvSpPr>
          <p:nvPr>
            <p:ph sz="half" idx="2"/>
          </p:nvPr>
        </p:nvSpPr>
        <p:spPr/>
        <p:txBody>
          <a:bodyPr>
            <a:normAutofit/>
          </a:bodyPr>
          <a:lstStyle/>
          <a:p>
            <a:pPr marL="0" indent="0">
              <a:buNone/>
            </a:pPr>
            <a:r>
              <a:rPr lang="en-US" dirty="0"/>
              <a:t>The top 5 Indian Online Retailers:</a:t>
            </a:r>
            <a:endParaRPr lang="en-IN" dirty="0"/>
          </a:p>
        </p:txBody>
      </p:sp>
      <p:pic>
        <p:nvPicPr>
          <p:cNvPr id="5" name="Picture 4" descr="Logo&#10;&#10;Description automatically generated">
            <a:extLst>
              <a:ext uri="{FF2B5EF4-FFF2-40B4-BE49-F238E27FC236}">
                <a16:creationId xmlns:a16="http://schemas.microsoft.com/office/drawing/2014/main" id="{CA0704B8-A0A2-4A79-9565-1C7498E2A8B6}"/>
              </a:ext>
            </a:extLst>
          </p:cNvPr>
          <p:cNvPicPr>
            <a:picLocks noChangeAspect="1"/>
          </p:cNvPicPr>
          <p:nvPr/>
        </p:nvPicPr>
        <p:blipFill>
          <a:blip r:embed="rId2"/>
          <a:stretch>
            <a:fillRect/>
          </a:stretch>
        </p:blipFill>
        <p:spPr>
          <a:xfrm>
            <a:off x="6668392" y="2744111"/>
            <a:ext cx="1678643" cy="931293"/>
          </a:xfrm>
          <a:prstGeom prst="rect">
            <a:avLst/>
          </a:prstGeom>
        </p:spPr>
      </p:pic>
      <p:pic>
        <p:nvPicPr>
          <p:cNvPr id="7" name="Picture 6" descr="Logo&#10;&#10;Description automatically generated">
            <a:extLst>
              <a:ext uri="{FF2B5EF4-FFF2-40B4-BE49-F238E27FC236}">
                <a16:creationId xmlns:a16="http://schemas.microsoft.com/office/drawing/2014/main" id="{20AF891F-A40A-44B9-B157-4F2242B56CA5}"/>
              </a:ext>
            </a:extLst>
          </p:cNvPr>
          <p:cNvPicPr>
            <a:picLocks noChangeAspect="1"/>
          </p:cNvPicPr>
          <p:nvPr/>
        </p:nvPicPr>
        <p:blipFill>
          <a:blip r:embed="rId3"/>
          <a:stretch>
            <a:fillRect/>
          </a:stretch>
        </p:blipFill>
        <p:spPr>
          <a:xfrm>
            <a:off x="9086381" y="2720157"/>
            <a:ext cx="1723467" cy="937933"/>
          </a:xfrm>
          <a:prstGeom prst="rect">
            <a:avLst/>
          </a:prstGeom>
        </p:spPr>
      </p:pic>
      <p:pic>
        <p:nvPicPr>
          <p:cNvPr id="9" name="Picture 8" descr="Logo&#10;&#10;Description automatically generated">
            <a:extLst>
              <a:ext uri="{FF2B5EF4-FFF2-40B4-BE49-F238E27FC236}">
                <a16:creationId xmlns:a16="http://schemas.microsoft.com/office/drawing/2014/main" id="{30644B5F-823D-4FCF-8AF4-EFEC0FB9CEF6}"/>
              </a:ext>
            </a:extLst>
          </p:cNvPr>
          <p:cNvPicPr>
            <a:picLocks noChangeAspect="1"/>
          </p:cNvPicPr>
          <p:nvPr/>
        </p:nvPicPr>
        <p:blipFill>
          <a:blip r:embed="rId4"/>
          <a:stretch>
            <a:fillRect/>
          </a:stretch>
        </p:blipFill>
        <p:spPr>
          <a:xfrm>
            <a:off x="9142412" y="3886884"/>
            <a:ext cx="1667436" cy="931075"/>
          </a:xfrm>
          <a:prstGeom prst="rect">
            <a:avLst/>
          </a:prstGeom>
        </p:spPr>
      </p:pic>
      <p:pic>
        <p:nvPicPr>
          <p:cNvPr id="10" name="Picture 9">
            <a:extLst>
              <a:ext uri="{FF2B5EF4-FFF2-40B4-BE49-F238E27FC236}">
                <a16:creationId xmlns:a16="http://schemas.microsoft.com/office/drawing/2014/main" id="{83DEA343-3B6B-4461-99ED-9DEB4FDC7D3E}"/>
              </a:ext>
            </a:extLst>
          </p:cNvPr>
          <p:cNvPicPr>
            <a:picLocks noChangeAspect="1"/>
          </p:cNvPicPr>
          <p:nvPr/>
        </p:nvPicPr>
        <p:blipFill>
          <a:blip r:embed="rId5"/>
          <a:stretch>
            <a:fillRect/>
          </a:stretch>
        </p:blipFill>
        <p:spPr>
          <a:xfrm>
            <a:off x="7507713" y="5225314"/>
            <a:ext cx="2667000" cy="651076"/>
          </a:xfrm>
          <a:prstGeom prst="rect">
            <a:avLst/>
          </a:prstGeom>
        </p:spPr>
      </p:pic>
      <p:pic>
        <p:nvPicPr>
          <p:cNvPr id="11" name="Picture 10">
            <a:extLst>
              <a:ext uri="{FF2B5EF4-FFF2-40B4-BE49-F238E27FC236}">
                <a16:creationId xmlns:a16="http://schemas.microsoft.com/office/drawing/2014/main" id="{A1BFB285-5953-4ED8-92D7-BDCE4EF57859}"/>
              </a:ext>
            </a:extLst>
          </p:cNvPr>
          <p:cNvPicPr>
            <a:picLocks noChangeAspect="1"/>
          </p:cNvPicPr>
          <p:nvPr/>
        </p:nvPicPr>
        <p:blipFill>
          <a:blip r:embed="rId6"/>
          <a:stretch>
            <a:fillRect/>
          </a:stretch>
        </p:blipFill>
        <p:spPr>
          <a:xfrm>
            <a:off x="6668392" y="3998724"/>
            <a:ext cx="2110082" cy="762624"/>
          </a:xfrm>
          <a:prstGeom prst="rect">
            <a:avLst/>
          </a:prstGeom>
        </p:spPr>
      </p:pic>
    </p:spTree>
    <p:extLst>
      <p:ext uri="{BB962C8B-B14F-4D97-AF65-F5344CB8AC3E}">
        <p14:creationId xmlns:p14="http://schemas.microsoft.com/office/powerpoint/2010/main" val="17383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8A8149-B274-4AB1-A965-A2CE5545F3F7}"/>
              </a:ext>
            </a:extLst>
          </p:cNvPr>
          <p:cNvSpPr>
            <a:spLocks noGrp="1"/>
          </p:cNvSpPr>
          <p:nvPr>
            <p:ph type="title"/>
          </p:nvPr>
        </p:nvSpPr>
        <p:spPr/>
        <p:txBody>
          <a:bodyPr/>
          <a:lstStyle/>
          <a:p>
            <a:r>
              <a:rPr lang="en-US" dirty="0"/>
              <a:t>Visualization</a:t>
            </a:r>
            <a:endParaRPr lang="en-IN" dirty="0"/>
          </a:p>
        </p:txBody>
      </p:sp>
      <p:sp>
        <p:nvSpPr>
          <p:cNvPr id="5" name="Content Placeholder 4">
            <a:extLst>
              <a:ext uri="{FF2B5EF4-FFF2-40B4-BE49-F238E27FC236}">
                <a16:creationId xmlns:a16="http://schemas.microsoft.com/office/drawing/2014/main" id="{3DF2031A-238B-49A9-8ABB-8CBA0FD18DB7}"/>
              </a:ext>
            </a:extLst>
          </p:cNvPr>
          <p:cNvSpPr>
            <a:spLocks noGrp="1"/>
          </p:cNvSpPr>
          <p:nvPr>
            <p:ph idx="1"/>
          </p:nvPr>
        </p:nvSpPr>
        <p:spPr/>
        <p:txBody>
          <a:bodyPr>
            <a:normAutofit fontScale="85000" lnSpcReduction="2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br>
              <a:rPr lang="en-US" dirty="0"/>
            </a:br>
            <a:r>
              <a:rPr lang="en-US" dirty="0"/>
              <a:t>Univariate Analysis: In the univariate analysis, we will be using a single feature to analyze almost all of its properties.</a:t>
            </a:r>
            <a:br>
              <a:rPr lang="en-US" dirty="0"/>
            </a:br>
            <a:br>
              <a:rPr lang="en-US" dirty="0"/>
            </a:br>
            <a:r>
              <a:rPr lang="en-US" dirty="0"/>
              <a:t>Bivariate Analysis: When we compare the data between exactly 2 features then it is known as bivariate analysis.</a:t>
            </a:r>
            <a:br>
              <a:rPr lang="en-US" dirty="0"/>
            </a:br>
            <a:br>
              <a:rPr lang="en-US" dirty="0"/>
            </a:br>
            <a:r>
              <a:rPr lang="en-US" dirty="0"/>
              <a:t>Multivariate Analysis: In the multivariate analysis, we will be comparing more than 2 variables.</a:t>
            </a:r>
          </a:p>
        </p:txBody>
      </p:sp>
    </p:spTree>
    <p:extLst>
      <p:ext uri="{BB962C8B-B14F-4D97-AF65-F5344CB8AC3E}">
        <p14:creationId xmlns:p14="http://schemas.microsoft.com/office/powerpoint/2010/main" val="1704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485A4-80CE-4FE0-9EFC-8750D1114D8A}"/>
              </a:ext>
            </a:extLst>
          </p:cNvPr>
          <p:cNvSpPr>
            <a:spLocks noGrp="1"/>
          </p:cNvSpPr>
          <p:nvPr>
            <p:ph type="title"/>
          </p:nvPr>
        </p:nvSpPr>
        <p:spPr/>
        <p:txBody>
          <a:bodyPr/>
          <a:lstStyle/>
          <a:p>
            <a:r>
              <a:rPr lang="en-US" dirty="0"/>
              <a:t>Univariate Analysis:</a:t>
            </a:r>
            <a:endParaRPr lang="en-IN" dirty="0"/>
          </a:p>
        </p:txBody>
      </p:sp>
      <p:pic>
        <p:nvPicPr>
          <p:cNvPr id="6" name="Picture Placeholder 5">
            <a:extLst>
              <a:ext uri="{FF2B5EF4-FFF2-40B4-BE49-F238E27FC236}">
                <a16:creationId xmlns:a16="http://schemas.microsoft.com/office/drawing/2014/main" id="{789ADC5D-D2C3-41A0-A263-5BBDAF36F94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6293" b="16293"/>
          <a:stretch>
            <a:fillRect/>
          </a:stretch>
        </p:blipFill>
        <p:spPr/>
      </p:pic>
      <p:sp>
        <p:nvSpPr>
          <p:cNvPr id="4" name="Text Placeholder 3">
            <a:extLst>
              <a:ext uri="{FF2B5EF4-FFF2-40B4-BE49-F238E27FC236}">
                <a16:creationId xmlns:a16="http://schemas.microsoft.com/office/drawing/2014/main" id="{9BF20371-834E-48B0-90F8-2E1A8FE0E00C}"/>
              </a:ext>
            </a:extLst>
          </p:cNvPr>
          <p:cNvSpPr>
            <a:spLocks noGrp="1"/>
          </p:cNvSpPr>
          <p:nvPr>
            <p:ph type="body" sz="half" idx="2"/>
          </p:nvPr>
        </p:nvSpPr>
        <p:spPr>
          <a:xfrm>
            <a:off x="8228012" y="1866899"/>
            <a:ext cx="2844060" cy="4165600"/>
          </a:xfrm>
        </p:spPr>
        <p:txBody>
          <a:bodyPr/>
          <a:lstStyle/>
          <a:p>
            <a:r>
              <a:rPr lang="en-US" dirty="0"/>
              <a:t>With the help of count plots I was able to get the total number of rows covered by each unique categorical value present in all the columns of our dataset.</a:t>
            </a:r>
          </a:p>
          <a:p>
            <a:endParaRPr lang="en-US" dirty="0"/>
          </a:p>
          <a:p>
            <a:r>
              <a:rPr lang="en-US" dirty="0"/>
              <a:t>I ensured that along with the total row number the percentage of data coverage is made visible too.</a:t>
            </a:r>
            <a:endParaRPr lang="en-IN" dirty="0"/>
          </a:p>
        </p:txBody>
      </p:sp>
    </p:spTree>
    <p:extLst>
      <p:ext uri="{BB962C8B-B14F-4D97-AF65-F5344CB8AC3E}">
        <p14:creationId xmlns:p14="http://schemas.microsoft.com/office/powerpoint/2010/main" val="348342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B0E5-5A24-42AC-80F1-8C561ED0B3F9}"/>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EA586F2F-44AB-4612-A039-24237623B85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6960" b="16960"/>
          <a:stretch>
            <a:fillRect/>
          </a:stretch>
        </p:blipFill>
        <p:spPr/>
      </p:pic>
      <p:sp>
        <p:nvSpPr>
          <p:cNvPr id="4" name="Text Placeholder 3">
            <a:extLst>
              <a:ext uri="{FF2B5EF4-FFF2-40B4-BE49-F238E27FC236}">
                <a16:creationId xmlns:a16="http://schemas.microsoft.com/office/drawing/2014/main" id="{46961274-F841-4528-96A4-410DD501F9E7}"/>
              </a:ext>
            </a:extLst>
          </p:cNvPr>
          <p:cNvSpPr>
            <a:spLocks noGrp="1"/>
          </p:cNvSpPr>
          <p:nvPr>
            <p:ph type="body" sz="half" idx="2"/>
          </p:nvPr>
        </p:nvSpPr>
        <p:spPr>
          <a:xfrm>
            <a:off x="8304212" y="1822388"/>
            <a:ext cx="2844060" cy="4165600"/>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“Gender” column showing the legend accordingly.</a:t>
            </a:r>
            <a:endParaRPr lang="en-IN" dirty="0"/>
          </a:p>
        </p:txBody>
      </p:sp>
    </p:spTree>
    <p:extLst>
      <p:ext uri="{BB962C8B-B14F-4D97-AF65-F5344CB8AC3E}">
        <p14:creationId xmlns:p14="http://schemas.microsoft.com/office/powerpoint/2010/main" val="412896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4502E-09A4-4EE7-A300-623CF490C0F9}"/>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BF35C777-479C-44E2-9C34-441499A59FC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6960" b="16960"/>
          <a:stretch>
            <a:fillRect/>
          </a:stretch>
        </p:blipFill>
        <p:spPr/>
      </p:pic>
      <p:sp>
        <p:nvSpPr>
          <p:cNvPr id="4" name="Text Placeholder 3">
            <a:extLst>
              <a:ext uri="{FF2B5EF4-FFF2-40B4-BE49-F238E27FC236}">
                <a16:creationId xmlns:a16="http://schemas.microsoft.com/office/drawing/2014/main" id="{DF649DA7-8D75-4ADF-B484-5F364206BB87}"/>
              </a:ext>
            </a:extLst>
          </p:cNvPr>
          <p:cNvSpPr>
            <a:spLocks noGrp="1"/>
          </p:cNvSpPr>
          <p:nvPr>
            <p:ph type="body" sz="half" idx="2"/>
          </p:nvPr>
        </p:nvSpPr>
        <p:spPr>
          <a:xfrm>
            <a:off x="8380412" y="1804633"/>
            <a:ext cx="2844060" cy="4165600"/>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“Age” column showing the legend accordingly.</a:t>
            </a:r>
            <a:endParaRPr lang="en-IN" dirty="0"/>
          </a:p>
          <a:p>
            <a:endParaRPr lang="en-IN" dirty="0"/>
          </a:p>
        </p:txBody>
      </p:sp>
    </p:spTree>
    <p:extLst>
      <p:ext uri="{BB962C8B-B14F-4D97-AF65-F5344CB8AC3E}">
        <p14:creationId xmlns:p14="http://schemas.microsoft.com/office/powerpoint/2010/main" val="318906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A688-30D3-4DDB-B80E-F00CA2D66B3D}"/>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98F9B617-BB8C-48EA-AFDD-3D2F335D9F4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6960" b="16960"/>
          <a:stretch>
            <a:fillRect/>
          </a:stretch>
        </p:blipFill>
        <p:spPr/>
      </p:pic>
      <p:sp>
        <p:nvSpPr>
          <p:cNvPr id="4" name="Text Placeholder 3">
            <a:extLst>
              <a:ext uri="{FF2B5EF4-FFF2-40B4-BE49-F238E27FC236}">
                <a16:creationId xmlns:a16="http://schemas.microsoft.com/office/drawing/2014/main" id="{02CBFDFA-5E37-4A81-8A32-3DC66538AB2C}"/>
              </a:ext>
            </a:extLst>
          </p:cNvPr>
          <p:cNvSpPr>
            <a:spLocks noGrp="1"/>
          </p:cNvSpPr>
          <p:nvPr>
            <p:ph type="body" sz="half" idx="2"/>
          </p:nvPr>
        </p:nvSpPr>
        <p:spPr>
          <a:xfrm>
            <a:off x="8380412" y="1801920"/>
            <a:ext cx="2844060" cy="4165600"/>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“City” column showing the legend accordingly.</a:t>
            </a:r>
            <a:endParaRPr lang="en-IN" dirty="0"/>
          </a:p>
          <a:p>
            <a:endParaRPr lang="en-IN" dirty="0"/>
          </a:p>
        </p:txBody>
      </p:sp>
    </p:spTree>
    <p:extLst>
      <p:ext uri="{BB962C8B-B14F-4D97-AF65-F5344CB8AC3E}">
        <p14:creationId xmlns:p14="http://schemas.microsoft.com/office/powerpoint/2010/main" val="18966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045B-F663-460B-BE92-7CC6F283CD3A}"/>
              </a:ext>
            </a:extLst>
          </p:cNvPr>
          <p:cNvSpPr>
            <a:spLocks noGrp="1"/>
          </p:cNvSpPr>
          <p:nvPr>
            <p:ph type="title"/>
          </p:nvPr>
        </p:nvSpPr>
        <p:spPr>
          <a:xfrm>
            <a:off x="1218883" y="405167"/>
            <a:ext cx="9751060" cy="1168400"/>
          </a:xfrm>
        </p:spPr>
        <p:txBody>
          <a:bodyPr/>
          <a:lstStyle/>
          <a:p>
            <a:r>
              <a:rPr lang="en-US" dirty="0"/>
              <a:t>Multivariate Analysis:</a:t>
            </a:r>
            <a:endParaRPr lang="en-IN" dirty="0"/>
          </a:p>
        </p:txBody>
      </p:sp>
      <p:sp>
        <p:nvSpPr>
          <p:cNvPr id="8" name="Picture Placeholder 7">
            <a:extLst>
              <a:ext uri="{FF2B5EF4-FFF2-40B4-BE49-F238E27FC236}">
                <a16:creationId xmlns:a16="http://schemas.microsoft.com/office/drawing/2014/main" id="{51A9F3B0-D1CC-4C69-B0AD-F616B3E0CE8A}"/>
              </a:ext>
            </a:extLst>
          </p:cNvPr>
          <p:cNvSpPr>
            <a:spLocks noGrp="1"/>
          </p:cNvSpPr>
          <p:nvPr>
            <p:ph type="pic" idx="1"/>
          </p:nvPr>
        </p:nvSpPr>
        <p:spPr/>
      </p:sp>
      <p:sp>
        <p:nvSpPr>
          <p:cNvPr id="4" name="Text Placeholder 3">
            <a:extLst>
              <a:ext uri="{FF2B5EF4-FFF2-40B4-BE49-F238E27FC236}">
                <a16:creationId xmlns:a16="http://schemas.microsoft.com/office/drawing/2014/main" id="{53858387-D213-40C3-A9E6-0326D1E9E957}"/>
              </a:ext>
            </a:extLst>
          </p:cNvPr>
          <p:cNvSpPr>
            <a:spLocks noGrp="1"/>
          </p:cNvSpPr>
          <p:nvPr>
            <p:ph type="body" sz="half" idx="2"/>
          </p:nvPr>
        </p:nvSpPr>
        <p:spPr>
          <a:xfrm>
            <a:off x="8304212" y="1851339"/>
            <a:ext cx="2844060" cy="4165600"/>
          </a:xfrm>
        </p:spPr>
        <p:txBody>
          <a:bodyPr>
            <a:normAutofit/>
          </a:bodyPr>
          <a:lstStyle/>
          <a:p>
            <a:r>
              <a:rPr lang="en-US" dirty="0"/>
              <a:t>I used the histogram after encoding all the columns of our dataset.</a:t>
            </a:r>
          </a:p>
          <a:p>
            <a:r>
              <a:rPr lang="en-US" dirty="0"/>
              <a:t>Since histogram only understand numeric values it would not have generated a diagrammatic representation of object datatype columns.</a:t>
            </a:r>
          </a:p>
          <a:p>
            <a:r>
              <a:rPr lang="en-US" dirty="0"/>
              <a:t>Once the encoding was complete the histograms showed the information.</a:t>
            </a:r>
            <a:endParaRPr lang="en-IN" dirty="0"/>
          </a:p>
        </p:txBody>
      </p:sp>
      <p:pic>
        <p:nvPicPr>
          <p:cNvPr id="10" name="Picture 9">
            <a:extLst>
              <a:ext uri="{FF2B5EF4-FFF2-40B4-BE49-F238E27FC236}">
                <a16:creationId xmlns:a16="http://schemas.microsoft.com/office/drawing/2014/main" id="{611CF41F-7342-45A9-B244-3E832AFDEC60}"/>
              </a:ext>
            </a:extLst>
          </p:cNvPr>
          <p:cNvPicPr>
            <a:picLocks noChangeAspect="1"/>
          </p:cNvPicPr>
          <p:nvPr/>
        </p:nvPicPr>
        <p:blipFill>
          <a:blip r:embed="rId2"/>
          <a:stretch>
            <a:fillRect/>
          </a:stretch>
        </p:blipFill>
        <p:spPr>
          <a:xfrm>
            <a:off x="1218882" y="1772279"/>
            <a:ext cx="6704330" cy="4323721"/>
          </a:xfrm>
          <a:prstGeom prst="rect">
            <a:avLst/>
          </a:prstGeom>
        </p:spPr>
      </p:pic>
    </p:spTree>
    <p:extLst>
      <p:ext uri="{BB962C8B-B14F-4D97-AF65-F5344CB8AC3E}">
        <p14:creationId xmlns:p14="http://schemas.microsoft.com/office/powerpoint/2010/main" val="359713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41DF9-D44A-4B15-B8C1-106BC5BA68F2}"/>
              </a:ext>
            </a:extLst>
          </p:cNvPr>
          <p:cNvSpPr>
            <a:spLocks noGrp="1"/>
          </p:cNvSpPr>
          <p:nvPr>
            <p:ph type="title"/>
          </p:nvPr>
        </p:nvSpPr>
        <p:spPr/>
        <p:txBody>
          <a:bodyPr/>
          <a:lstStyle/>
          <a:p>
            <a:r>
              <a:rPr lang="en-US" dirty="0"/>
              <a:t>Multivariate Analysis:</a:t>
            </a:r>
            <a:endParaRPr lang="en-IN" dirty="0"/>
          </a:p>
        </p:txBody>
      </p:sp>
      <p:sp>
        <p:nvSpPr>
          <p:cNvPr id="12" name="Picture Placeholder 11">
            <a:extLst>
              <a:ext uri="{FF2B5EF4-FFF2-40B4-BE49-F238E27FC236}">
                <a16:creationId xmlns:a16="http://schemas.microsoft.com/office/drawing/2014/main" id="{1C3AE01E-F538-400A-B2ED-EF8D4102656E}"/>
              </a:ext>
            </a:extLst>
          </p:cNvPr>
          <p:cNvSpPr>
            <a:spLocks noGrp="1"/>
          </p:cNvSpPr>
          <p:nvPr>
            <p:ph type="pic" idx="1"/>
          </p:nvPr>
        </p:nvSpPr>
        <p:spPr/>
      </p:sp>
      <p:sp>
        <p:nvSpPr>
          <p:cNvPr id="4" name="Text Placeholder 3">
            <a:extLst>
              <a:ext uri="{FF2B5EF4-FFF2-40B4-BE49-F238E27FC236}">
                <a16:creationId xmlns:a16="http://schemas.microsoft.com/office/drawing/2014/main" id="{3C1D7C8B-0AAE-43D7-B320-6DA666D2B8D8}"/>
              </a:ext>
            </a:extLst>
          </p:cNvPr>
          <p:cNvSpPr>
            <a:spLocks noGrp="1"/>
          </p:cNvSpPr>
          <p:nvPr>
            <p:ph type="body" sz="half" idx="2"/>
          </p:nvPr>
        </p:nvSpPr>
        <p:spPr/>
        <p:txBody>
          <a:bodyPr>
            <a:normAutofit/>
          </a:bodyPr>
          <a:lstStyle/>
          <a:p>
            <a:r>
              <a:rPr lang="en-US" dirty="0"/>
              <a:t>I used the heatmap on the encoded dataset to see the correlation details between the columns.</a:t>
            </a:r>
          </a:p>
          <a:p>
            <a:r>
              <a:rPr lang="en-US" dirty="0"/>
              <a:t>Even on the Jupyter Notebook the picture was too tiny however seeing the color combinations I was able to figure out that there is no multi collinearity concern between the columns.</a:t>
            </a:r>
            <a:endParaRPr lang="en-IN" dirty="0"/>
          </a:p>
        </p:txBody>
      </p:sp>
      <p:pic>
        <p:nvPicPr>
          <p:cNvPr id="14" name="Picture 13">
            <a:extLst>
              <a:ext uri="{FF2B5EF4-FFF2-40B4-BE49-F238E27FC236}">
                <a16:creationId xmlns:a16="http://schemas.microsoft.com/office/drawing/2014/main" id="{7D9B9CEC-6050-4A9B-B32E-AAABF88029A2}"/>
              </a:ext>
            </a:extLst>
          </p:cNvPr>
          <p:cNvPicPr>
            <a:picLocks noChangeAspect="1"/>
          </p:cNvPicPr>
          <p:nvPr/>
        </p:nvPicPr>
        <p:blipFill>
          <a:blip r:embed="rId2"/>
          <a:stretch>
            <a:fillRect/>
          </a:stretch>
        </p:blipFill>
        <p:spPr>
          <a:xfrm>
            <a:off x="1141412" y="1803401"/>
            <a:ext cx="6705600" cy="4292599"/>
          </a:xfrm>
          <a:prstGeom prst="rect">
            <a:avLst/>
          </a:prstGeom>
        </p:spPr>
      </p:pic>
    </p:spTree>
    <p:extLst>
      <p:ext uri="{BB962C8B-B14F-4D97-AF65-F5344CB8AC3E}">
        <p14:creationId xmlns:p14="http://schemas.microsoft.com/office/powerpoint/2010/main" val="24907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8883" y="405167"/>
            <a:ext cx="9751060" cy="1168400"/>
          </a:xfrm>
        </p:spPr>
        <p:txBody>
          <a:bodyPr>
            <a:normAutofit/>
          </a:bodyPr>
          <a:lstStyle/>
          <a:p>
            <a:r>
              <a:rPr lang="en-US" sz="4000" dirty="0"/>
              <a:t>Agenda:</a:t>
            </a:r>
          </a:p>
        </p:txBody>
      </p:sp>
      <p:sp>
        <p:nvSpPr>
          <p:cNvPr id="14" name="Content Placeholder 13"/>
          <p:cNvSpPr>
            <a:spLocks noGrp="1"/>
          </p:cNvSpPr>
          <p:nvPr>
            <p:ph idx="1"/>
          </p:nvPr>
        </p:nvSpPr>
        <p:spPr>
          <a:xfrm>
            <a:off x="1218883" y="2209800"/>
            <a:ext cx="5942329" cy="3505200"/>
          </a:xfrm>
        </p:spPr>
        <p:txBody>
          <a:bodyPr>
            <a:normAutofit lnSpcReduction="10000"/>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pic>
        <p:nvPicPr>
          <p:cNvPr id="5" name="Picture 4">
            <a:extLst>
              <a:ext uri="{FF2B5EF4-FFF2-40B4-BE49-F238E27FC236}">
                <a16:creationId xmlns:a16="http://schemas.microsoft.com/office/drawing/2014/main" id="{4F2FB702-974F-40EB-9955-B575E7688DE3}"/>
              </a:ext>
            </a:extLst>
          </p:cNvPr>
          <p:cNvPicPr>
            <a:picLocks noChangeAspect="1"/>
          </p:cNvPicPr>
          <p:nvPr/>
        </p:nvPicPr>
        <p:blipFill>
          <a:blip r:embed="rId2"/>
          <a:stretch>
            <a:fillRect/>
          </a:stretch>
        </p:blipFill>
        <p:spPr>
          <a:xfrm>
            <a:off x="7016243" y="1157796"/>
            <a:ext cx="3953699" cy="4696123"/>
          </a:xfrm>
          <a:prstGeom prst="rect">
            <a:avLst/>
          </a:prstGeom>
        </p:spPr>
      </p:pic>
    </p:spTree>
    <p:extLst>
      <p:ext uri="{BB962C8B-B14F-4D97-AF65-F5344CB8AC3E}">
        <p14:creationId xmlns:p14="http://schemas.microsoft.com/office/powerpoint/2010/main" val="10164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B0C92-CEE9-445B-B7AF-14ABD72899BE}"/>
              </a:ext>
            </a:extLst>
          </p:cNvPr>
          <p:cNvSpPr>
            <a:spLocks noGrp="1"/>
          </p:cNvSpPr>
          <p:nvPr>
            <p:ph type="title"/>
          </p:nvPr>
        </p:nvSpPr>
        <p:spPr/>
        <p:txBody>
          <a:bodyPr/>
          <a:lstStyle/>
          <a:p>
            <a:r>
              <a:rPr lang="en-US" dirty="0"/>
              <a:t>Correlation between the columns:</a:t>
            </a:r>
            <a:endParaRPr lang="en-IN" dirty="0"/>
          </a:p>
        </p:txBody>
      </p:sp>
      <p:pic>
        <p:nvPicPr>
          <p:cNvPr id="6" name="Picture Placeholder 5">
            <a:extLst>
              <a:ext uri="{FF2B5EF4-FFF2-40B4-BE49-F238E27FC236}">
                <a16:creationId xmlns:a16="http://schemas.microsoft.com/office/drawing/2014/main" id="{A6AE2E29-75A4-4283-95D1-49CBE4882AB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4197" r="4197"/>
          <a:stretch>
            <a:fillRect/>
          </a:stretch>
        </p:blipFill>
        <p:spPr/>
      </p:pic>
      <p:sp>
        <p:nvSpPr>
          <p:cNvPr id="4" name="Text Placeholder 3">
            <a:extLst>
              <a:ext uri="{FF2B5EF4-FFF2-40B4-BE49-F238E27FC236}">
                <a16:creationId xmlns:a16="http://schemas.microsoft.com/office/drawing/2014/main" id="{DA5B6A15-9464-4683-8657-EAB5A462CF74}"/>
              </a:ext>
            </a:extLst>
          </p:cNvPr>
          <p:cNvSpPr>
            <a:spLocks noGrp="1"/>
          </p:cNvSpPr>
          <p:nvPr>
            <p:ph type="body" sz="half" idx="2"/>
          </p:nvPr>
        </p:nvSpPr>
        <p:spPr>
          <a:xfrm>
            <a:off x="8304212" y="1346200"/>
            <a:ext cx="3124200" cy="4165600"/>
          </a:xfrm>
        </p:spPr>
        <p:txBody>
          <a:bodyPr>
            <a:noAutofit/>
          </a:bodyPr>
          <a:lstStyle/>
          <a:p>
            <a:r>
              <a:rPr lang="en-US" sz="1800" dirty="0"/>
              <a:t>With the help of correlation technique I generated separate bar plots to check the positive and negative correlation details in our dataset.</a:t>
            </a:r>
          </a:p>
          <a:p>
            <a:r>
              <a:rPr lang="en-US" sz="1800" dirty="0"/>
              <a:t>Positive correlation - A correlation of +1 indicates a perfect positive correlation, meaning that both variables move in the same direction together.</a:t>
            </a:r>
          </a:p>
          <a:p>
            <a:r>
              <a:rPr lang="en-US" sz="1800" dirty="0"/>
              <a:t>Negative correlation - A correlation of –1 indicates a perfect negative correlation, meaning that as one variable goes up, the other goes down.</a:t>
            </a:r>
            <a:endParaRPr lang="en-IN" sz="1800" dirty="0"/>
          </a:p>
        </p:txBody>
      </p:sp>
    </p:spTree>
    <p:extLst>
      <p:ext uri="{BB962C8B-B14F-4D97-AF65-F5344CB8AC3E}">
        <p14:creationId xmlns:p14="http://schemas.microsoft.com/office/powerpoint/2010/main" val="101107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Inference</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p:txBody>
          <a:bodyPr>
            <a:noAutofit/>
          </a:bodyPr>
          <a:lstStyle/>
          <a:p>
            <a:pPr>
              <a:buFont typeface="Wingdings" panose="05000000000000000000" pitchFamily="2" charset="2"/>
              <a:buChar char="q"/>
            </a:pPr>
            <a:r>
              <a:rPr lang="en-US" sz="1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p>
        </p:txBody>
      </p:sp>
    </p:spTree>
    <p:extLst>
      <p:ext uri="{BB962C8B-B14F-4D97-AF65-F5344CB8AC3E}">
        <p14:creationId xmlns:p14="http://schemas.microsoft.com/office/powerpoint/2010/main" val="12043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9930CF6-587B-41BD-8450-4E5497D36971}"/>
              </a:ext>
            </a:extLst>
          </p:cNvPr>
          <p:cNvSpPr>
            <a:spLocks noGrp="1"/>
          </p:cNvSpPr>
          <p:nvPr>
            <p:ph type="title"/>
          </p:nvPr>
        </p:nvSpPr>
        <p:spPr/>
        <p:txBody>
          <a:bodyPr/>
          <a:lstStyle/>
          <a:p>
            <a:r>
              <a:rPr lang="en-IN" dirty="0"/>
              <a:t>1. Amazon.com</a:t>
            </a:r>
          </a:p>
        </p:txBody>
      </p:sp>
      <p:sp>
        <p:nvSpPr>
          <p:cNvPr id="22" name="Content Placeholder 21">
            <a:extLst>
              <a:ext uri="{FF2B5EF4-FFF2-40B4-BE49-F238E27FC236}">
                <a16:creationId xmlns:a16="http://schemas.microsoft.com/office/drawing/2014/main" id="{BBC6179C-89A5-433B-883F-C6B1FE8F3855}"/>
              </a:ext>
            </a:extLst>
          </p:cNvPr>
          <p:cNvSpPr>
            <a:spLocks noGrp="1"/>
          </p:cNvSpPr>
          <p:nvPr>
            <p:ph idx="1"/>
          </p:nvPr>
        </p:nvSpPr>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sp>
        <p:nvSpPr>
          <p:cNvPr id="23" name="Text Placeholder 22">
            <a:extLst>
              <a:ext uri="{FF2B5EF4-FFF2-40B4-BE49-F238E27FC236}">
                <a16:creationId xmlns:a16="http://schemas.microsoft.com/office/drawing/2014/main" id="{68EC92B0-A4C4-4B78-BA44-6812F8A8C975}"/>
              </a:ext>
            </a:extLst>
          </p:cNvPr>
          <p:cNvSpPr>
            <a:spLocks noGrp="1"/>
          </p:cNvSpPr>
          <p:nvPr>
            <p:ph type="body" sz="half" idx="2"/>
          </p:nvPr>
        </p:nvSpPr>
        <p:spPr/>
        <p:txBody>
          <a:bodyPr/>
          <a:lstStyle/>
          <a:p>
            <a:r>
              <a:rPr lang="en-US" dirty="0"/>
              <a:t>Online Store Company:</a:t>
            </a:r>
            <a:endParaRPr lang="en-IN" dirty="0"/>
          </a:p>
        </p:txBody>
      </p:sp>
      <p:pic>
        <p:nvPicPr>
          <p:cNvPr id="25" name="Picture 24">
            <a:extLst>
              <a:ext uri="{FF2B5EF4-FFF2-40B4-BE49-F238E27FC236}">
                <a16:creationId xmlns:a16="http://schemas.microsoft.com/office/drawing/2014/main" id="{B222A28E-4A68-42D0-97D8-4BBA0DBA0BC4}"/>
              </a:ext>
            </a:extLst>
          </p:cNvPr>
          <p:cNvPicPr>
            <a:picLocks noChangeAspect="1"/>
          </p:cNvPicPr>
          <p:nvPr/>
        </p:nvPicPr>
        <p:blipFill>
          <a:blip r:embed="rId2"/>
          <a:stretch>
            <a:fillRect/>
          </a:stretch>
        </p:blipFill>
        <p:spPr>
          <a:xfrm>
            <a:off x="7947713" y="3289300"/>
            <a:ext cx="3200400" cy="1295400"/>
          </a:xfrm>
          <a:prstGeom prst="rect">
            <a:avLst/>
          </a:prstGeom>
        </p:spPr>
      </p:pic>
    </p:spTree>
    <p:extLst>
      <p:ext uri="{BB962C8B-B14F-4D97-AF65-F5344CB8AC3E}">
        <p14:creationId xmlns:p14="http://schemas.microsoft.com/office/powerpoint/2010/main" val="339756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0F52-4B40-499C-8C85-34E9F3B8FFAA}"/>
              </a:ext>
            </a:extLst>
          </p:cNvPr>
          <p:cNvSpPr>
            <a:spLocks noGrp="1"/>
          </p:cNvSpPr>
          <p:nvPr>
            <p:ph type="title"/>
          </p:nvPr>
        </p:nvSpPr>
        <p:spPr/>
        <p:txBody>
          <a:bodyPr/>
          <a:lstStyle/>
          <a:p>
            <a:r>
              <a:rPr lang="en-IN" dirty="0"/>
              <a:t>2. Flipkart.com</a:t>
            </a:r>
          </a:p>
        </p:txBody>
      </p:sp>
      <p:sp>
        <p:nvSpPr>
          <p:cNvPr id="3" name="Content Placeholder 2">
            <a:extLst>
              <a:ext uri="{FF2B5EF4-FFF2-40B4-BE49-F238E27FC236}">
                <a16:creationId xmlns:a16="http://schemas.microsoft.com/office/drawing/2014/main" id="{994F94CD-CAE3-4A4C-94DC-3FA150634393}"/>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sp>
        <p:nvSpPr>
          <p:cNvPr id="4" name="Text Placeholder 3">
            <a:extLst>
              <a:ext uri="{FF2B5EF4-FFF2-40B4-BE49-F238E27FC236}">
                <a16:creationId xmlns:a16="http://schemas.microsoft.com/office/drawing/2014/main" id="{B7540F1F-C302-4F75-A27C-F4DE5EEAEE63}"/>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E6F98549-DA67-4BFD-BDED-19B5A470A70A}"/>
              </a:ext>
            </a:extLst>
          </p:cNvPr>
          <p:cNvPicPr>
            <a:picLocks noChangeAspect="1"/>
          </p:cNvPicPr>
          <p:nvPr/>
        </p:nvPicPr>
        <p:blipFill>
          <a:blip r:embed="rId2"/>
          <a:stretch>
            <a:fillRect/>
          </a:stretch>
        </p:blipFill>
        <p:spPr>
          <a:xfrm>
            <a:off x="8276419" y="3287088"/>
            <a:ext cx="2693523" cy="1299823"/>
          </a:xfrm>
          <a:prstGeom prst="rect">
            <a:avLst/>
          </a:prstGeom>
        </p:spPr>
      </p:pic>
    </p:spTree>
    <p:extLst>
      <p:ext uri="{BB962C8B-B14F-4D97-AF65-F5344CB8AC3E}">
        <p14:creationId xmlns:p14="http://schemas.microsoft.com/office/powerpoint/2010/main" val="5090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3FB6-C4B8-45DE-805B-D07C4F459899}"/>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id="{F70BF002-9ED3-4FED-B593-3A580874BBE2}"/>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During promotions, try to give a disturbance free shopping experience to customers.</a:t>
            </a:r>
          </a:p>
          <a:p>
            <a:pPr marL="0" indent="0">
              <a:lnSpc>
                <a:spcPct val="120000"/>
              </a:lnSpc>
              <a:spcBef>
                <a:spcPts val="0"/>
              </a:spcBef>
              <a:buNone/>
            </a:pPr>
            <a:r>
              <a:rPr lang="en-US" sz="1800" dirty="0"/>
              <a:t>2. Try to give the price early during promotions.</a:t>
            </a:r>
          </a:p>
          <a:p>
            <a:pPr marL="0" indent="0">
              <a:lnSpc>
                <a:spcPct val="120000"/>
              </a:lnSpc>
              <a:spcBef>
                <a:spcPts val="0"/>
              </a:spcBef>
              <a:buNone/>
            </a:pPr>
            <a:r>
              <a:rPr lang="en-US" sz="1800" dirty="0"/>
              <a:t>3. Reduce the delivery time of the products during promotions.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 and also a good website.</a:t>
            </a:r>
          </a:p>
          <a:p>
            <a:pPr marL="0" indent="0">
              <a:lnSpc>
                <a:spcPct val="120000"/>
              </a:lnSpc>
              <a:spcBef>
                <a:spcPts val="0"/>
              </a:spcBef>
              <a:buNone/>
            </a:pPr>
            <a:r>
              <a:rPr lang="en-US" sz="1800" dirty="0"/>
              <a:t>2. Availability of several payment options.</a:t>
            </a:r>
          </a:p>
          <a:p>
            <a:pPr marL="0" indent="0">
              <a:lnSpc>
                <a:spcPct val="120000"/>
              </a:lnSpc>
              <a:spcBef>
                <a:spcPts val="0"/>
              </a:spcBef>
              <a:buNone/>
            </a:pPr>
            <a:r>
              <a:rPr lang="en-US" sz="1800" dirty="0"/>
              <a:t>3. Faster products delivery.</a:t>
            </a:r>
          </a:p>
          <a:p>
            <a:pPr marL="0" indent="0">
              <a:lnSpc>
                <a:spcPct val="120000"/>
              </a:lnSpc>
              <a:spcBef>
                <a:spcPts val="0"/>
              </a:spcBef>
              <a:buNone/>
            </a:pPr>
            <a:r>
              <a:rPr lang="en-US" sz="1800" dirty="0"/>
              <a:t>4. Complete information of products available.</a:t>
            </a:r>
          </a:p>
          <a:p>
            <a:pPr marL="0" indent="0">
              <a:lnSpc>
                <a:spcPct val="120000"/>
              </a:lnSpc>
              <a:spcBef>
                <a:spcPts val="0"/>
              </a:spcBef>
              <a:buNone/>
            </a:pPr>
            <a:r>
              <a:rPr lang="en-US" sz="1800" dirty="0"/>
              <a:t>5. Reliable website or app, perceived trustworthiness.</a:t>
            </a:r>
          </a:p>
          <a:p>
            <a:pPr marL="0" indent="0">
              <a:lnSpc>
                <a:spcPct val="120000"/>
              </a:lnSpc>
              <a:spcBef>
                <a:spcPts val="0"/>
              </a:spcBef>
              <a:buNone/>
            </a:pPr>
            <a:r>
              <a:rPr lang="en-US" sz="1800" dirty="0"/>
              <a:t>6. Wild variety of product to offer</a:t>
            </a:r>
            <a:endParaRPr lang="en-IN" sz="1800" dirty="0"/>
          </a:p>
        </p:txBody>
      </p:sp>
      <p:sp>
        <p:nvSpPr>
          <p:cNvPr id="4" name="Text Placeholder 3">
            <a:extLst>
              <a:ext uri="{FF2B5EF4-FFF2-40B4-BE49-F238E27FC236}">
                <a16:creationId xmlns:a16="http://schemas.microsoft.com/office/drawing/2014/main" id="{D92836CF-951D-4952-B67C-0653482E7B1D}"/>
              </a:ext>
            </a:extLst>
          </p:cNvPr>
          <p:cNvSpPr>
            <a:spLocks noGrp="1"/>
          </p:cNvSpPr>
          <p:nvPr>
            <p:ph type="body" sz="half" idx="2"/>
          </p:nvPr>
        </p:nvSpPr>
        <p:spPr>
          <a:xfrm>
            <a:off x="8125883" y="1830033"/>
            <a:ext cx="2844060" cy="4267201"/>
          </a:xfrm>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258A7CCD-6DA6-42E8-B8A5-4BD399EB6F99}"/>
              </a:ext>
            </a:extLst>
          </p:cNvPr>
          <p:cNvPicPr>
            <a:picLocks noChangeAspect="1"/>
          </p:cNvPicPr>
          <p:nvPr/>
        </p:nvPicPr>
        <p:blipFill>
          <a:blip r:embed="rId2"/>
          <a:stretch>
            <a:fillRect/>
          </a:stretch>
        </p:blipFill>
        <p:spPr>
          <a:xfrm>
            <a:off x="7946730" y="3358302"/>
            <a:ext cx="3202365" cy="1157396"/>
          </a:xfrm>
          <a:prstGeom prst="rect">
            <a:avLst/>
          </a:prstGeom>
        </p:spPr>
      </p:pic>
    </p:spTree>
    <p:extLst>
      <p:ext uri="{BB962C8B-B14F-4D97-AF65-F5344CB8AC3E}">
        <p14:creationId xmlns:p14="http://schemas.microsoft.com/office/powerpoint/2010/main" val="429088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8859-43E8-4BFE-98AC-497BD3FA0EBD}"/>
              </a:ext>
            </a:extLst>
          </p:cNvPr>
          <p:cNvSpPr>
            <a:spLocks noGrp="1"/>
          </p:cNvSpPr>
          <p:nvPr>
            <p:ph type="title"/>
          </p:nvPr>
        </p:nvSpPr>
        <p:spPr/>
        <p:txBody>
          <a:bodyPr/>
          <a:lstStyle/>
          <a:p>
            <a:r>
              <a:rPr lang="en-IN" dirty="0"/>
              <a:t>4. Paytm.com</a:t>
            </a:r>
          </a:p>
        </p:txBody>
      </p:sp>
      <p:sp>
        <p:nvSpPr>
          <p:cNvPr id="3" name="Content Placeholder 2">
            <a:extLst>
              <a:ext uri="{FF2B5EF4-FFF2-40B4-BE49-F238E27FC236}">
                <a16:creationId xmlns:a16="http://schemas.microsoft.com/office/drawing/2014/main" id="{F493C49C-DF62-4A21-9C61-C64725893AE0}"/>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sp>
        <p:nvSpPr>
          <p:cNvPr id="4" name="Text Placeholder 3">
            <a:extLst>
              <a:ext uri="{FF2B5EF4-FFF2-40B4-BE49-F238E27FC236}">
                <a16:creationId xmlns:a16="http://schemas.microsoft.com/office/drawing/2014/main" id="{E8904F91-DC13-4810-8069-C2A4A7668257}"/>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4DFF0B1F-CAD0-439C-8F0F-DDFE7199868A}"/>
              </a:ext>
            </a:extLst>
          </p:cNvPr>
          <p:cNvPicPr>
            <a:picLocks noChangeAspect="1"/>
          </p:cNvPicPr>
          <p:nvPr/>
        </p:nvPicPr>
        <p:blipFill>
          <a:blip r:embed="rId2"/>
          <a:stretch>
            <a:fillRect/>
          </a:stretch>
        </p:blipFill>
        <p:spPr>
          <a:xfrm>
            <a:off x="8297956" y="3415716"/>
            <a:ext cx="2671986" cy="1042568"/>
          </a:xfrm>
          <a:prstGeom prst="rect">
            <a:avLst/>
          </a:prstGeom>
        </p:spPr>
      </p:pic>
    </p:spTree>
    <p:extLst>
      <p:ext uri="{BB962C8B-B14F-4D97-AF65-F5344CB8AC3E}">
        <p14:creationId xmlns:p14="http://schemas.microsoft.com/office/powerpoint/2010/main" val="10194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A301-7142-4E2D-9760-0621AD3FBE12}"/>
              </a:ext>
            </a:extLst>
          </p:cNvPr>
          <p:cNvSpPr>
            <a:spLocks noGrp="1"/>
          </p:cNvSpPr>
          <p:nvPr>
            <p:ph type="title"/>
          </p:nvPr>
        </p:nvSpPr>
        <p:spPr/>
        <p:txBody>
          <a:bodyPr/>
          <a:lstStyle/>
          <a:p>
            <a:r>
              <a:rPr lang="en-IN" dirty="0"/>
              <a:t>5. Snapdeal.com</a:t>
            </a:r>
          </a:p>
        </p:txBody>
      </p:sp>
      <p:sp>
        <p:nvSpPr>
          <p:cNvPr id="3" name="Content Placeholder 2">
            <a:extLst>
              <a:ext uri="{FF2B5EF4-FFF2-40B4-BE49-F238E27FC236}">
                <a16:creationId xmlns:a16="http://schemas.microsoft.com/office/drawing/2014/main" id="{8CE6A7EA-32DB-4EF2-A841-57C5F3D0CA3F}"/>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sp>
        <p:nvSpPr>
          <p:cNvPr id="4" name="Text Placeholder 3">
            <a:extLst>
              <a:ext uri="{FF2B5EF4-FFF2-40B4-BE49-F238E27FC236}">
                <a16:creationId xmlns:a16="http://schemas.microsoft.com/office/drawing/2014/main" id="{24A2F532-C14E-4AA4-BB1F-538FFB5DF951}"/>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A2DB3459-6753-4364-B605-B2B311E41B45}"/>
              </a:ext>
            </a:extLst>
          </p:cNvPr>
          <p:cNvPicPr>
            <a:picLocks noChangeAspect="1"/>
          </p:cNvPicPr>
          <p:nvPr/>
        </p:nvPicPr>
        <p:blipFill>
          <a:blip r:embed="rId2"/>
          <a:stretch>
            <a:fillRect/>
          </a:stretch>
        </p:blipFill>
        <p:spPr>
          <a:xfrm>
            <a:off x="8302942" y="3429000"/>
            <a:ext cx="2667000" cy="651076"/>
          </a:xfrm>
          <a:prstGeom prst="rect">
            <a:avLst/>
          </a:prstGeom>
        </p:spPr>
      </p:pic>
    </p:spTree>
    <p:extLst>
      <p:ext uri="{BB962C8B-B14F-4D97-AF65-F5344CB8AC3E}">
        <p14:creationId xmlns:p14="http://schemas.microsoft.com/office/powerpoint/2010/main" val="107000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Future Work</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18882" y="1981200"/>
            <a:ext cx="9751060" cy="4267200"/>
          </a:xfrm>
        </p:spPr>
        <p:txBody>
          <a:bodyPr>
            <a:normAutofit fontScale="92500"/>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apriori algorithm and neural networks.</a:t>
            </a:r>
            <a:endParaRPr lang="en-IN" dirty="0"/>
          </a:p>
        </p:txBody>
      </p:sp>
    </p:spTree>
    <p:extLst>
      <p:ext uri="{BB962C8B-B14F-4D97-AF65-F5344CB8AC3E}">
        <p14:creationId xmlns:p14="http://schemas.microsoft.com/office/powerpoint/2010/main" val="145095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2412" y="49608"/>
            <a:ext cx="9144000" cy="5581285"/>
          </a:xfrm>
          <a:prstGeom prst="rect">
            <a:avLst/>
          </a:prstGeom>
        </p:spPr>
      </p:pic>
    </p:spTree>
    <p:extLst>
      <p:ext uri="{BB962C8B-B14F-4D97-AF65-F5344CB8AC3E}">
        <p14:creationId xmlns:p14="http://schemas.microsoft.com/office/powerpoint/2010/main" val="235894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Introduction</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18882" y="2057400"/>
            <a:ext cx="9751060" cy="4267200"/>
          </a:xfrm>
        </p:spPr>
        <p:txBody>
          <a:bodyPr>
            <a:normAutofit/>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0" indent="0">
              <a:buNone/>
            </a:pPr>
            <a:endParaRPr lang="en-US" dirty="0"/>
          </a:p>
          <a:p>
            <a:r>
              <a:rPr lang="en-US" dirty="0"/>
              <a:t>This happens only if there exists a positive relation between the company and the customer.</a:t>
            </a:r>
          </a:p>
          <a:p>
            <a:pPr marL="0" indent="0">
              <a:buNone/>
            </a:pPr>
            <a:endParaRPr lang="en-US" dirty="0"/>
          </a:p>
        </p:txBody>
      </p:sp>
    </p:spTree>
    <p:extLst>
      <p:ext uri="{BB962C8B-B14F-4D97-AF65-F5344CB8AC3E}">
        <p14:creationId xmlns:p14="http://schemas.microsoft.com/office/powerpoint/2010/main" val="10392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01D317-065A-4F83-A45E-4031E6CA9D9A}"/>
              </a:ext>
            </a:extLst>
          </p:cNvPr>
          <p:cNvSpPr txBox="1"/>
          <p:nvPr/>
        </p:nvSpPr>
        <p:spPr>
          <a:xfrm>
            <a:off x="1370012" y="1676400"/>
            <a:ext cx="94488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a:p>
            <a:pPr lvl="1"/>
            <a:endParaRPr lang="en-US" sz="2000" dirty="0">
              <a:latin typeface="Constantia (Body)"/>
              <a:ea typeface="Cambria" panose="02040503050406030204" pitchFamily="18" charset="0"/>
            </a:endParaRPr>
          </a:p>
        </p:txBody>
      </p:sp>
    </p:spTree>
    <p:extLst>
      <p:ext uri="{BB962C8B-B14F-4D97-AF65-F5344CB8AC3E}">
        <p14:creationId xmlns:p14="http://schemas.microsoft.com/office/powerpoint/2010/main" val="53512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A5ABA6-AA03-4D98-9028-1DCF4F7A05C3}"/>
              </a:ext>
            </a:extLst>
          </p:cNvPr>
          <p:cNvSpPr txBox="1"/>
          <p:nvPr/>
        </p:nvSpPr>
        <p:spPr>
          <a:xfrm>
            <a:off x="1370012" y="1676400"/>
            <a:ext cx="92202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val="37712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4FA3B9-D4BC-4880-84D5-915B6FA942BB}"/>
              </a:ext>
            </a:extLst>
          </p:cNvPr>
          <p:cNvSpPr txBox="1"/>
          <p:nvPr/>
        </p:nvSpPr>
        <p:spPr>
          <a:xfrm>
            <a:off x="1141412" y="1520785"/>
            <a:ext cx="9982200" cy="3816429"/>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val="16132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Problem Statement</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18882" y="1828800"/>
            <a:ext cx="9751060" cy="4267200"/>
          </a:xfrm>
        </p:spPr>
        <p:txBody>
          <a:bodyPr>
            <a:normAutofit lnSpcReduction="10000"/>
          </a:bodyPr>
          <a:lstStyle/>
          <a:p>
            <a:pPr>
              <a:buFont typeface="Wingdings" panose="05000000000000000000" pitchFamily="2" charset="2"/>
              <a:buChar char="Ø"/>
            </a:pPr>
            <a:r>
              <a:rPr lang="en-US" sz="20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t>The research furthermore investigated the factors that influence the online customers repeat purchase intention.</a:t>
            </a:r>
          </a:p>
          <a:p>
            <a:pPr>
              <a:buFont typeface="Wingdings" panose="05000000000000000000" pitchFamily="2" charset="2"/>
              <a:buChar char="Ø"/>
            </a:pPr>
            <a:r>
              <a:rPr lang="en-US" sz="2000" dirty="0"/>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t>The data is collected from the Indian online shoppers. Results indicate the e-retail success factors, which are very much critical for customer satisfaction.</a:t>
            </a:r>
          </a:p>
        </p:txBody>
      </p:sp>
    </p:spTree>
    <p:extLst>
      <p:ext uri="{BB962C8B-B14F-4D97-AF65-F5344CB8AC3E}">
        <p14:creationId xmlns:p14="http://schemas.microsoft.com/office/powerpoint/2010/main" val="166565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9F255-D20D-4FD9-9320-913AE984A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112" y="899468"/>
            <a:ext cx="9372600" cy="5494020"/>
          </a:xfrm>
          <a:prstGeom prst="rect">
            <a:avLst/>
          </a:prstGeom>
        </p:spPr>
      </p:pic>
      <p:sp>
        <p:nvSpPr>
          <p:cNvPr id="4" name="TextBox 3">
            <a:extLst>
              <a:ext uri="{FF2B5EF4-FFF2-40B4-BE49-F238E27FC236}">
                <a16:creationId xmlns:a16="http://schemas.microsoft.com/office/drawing/2014/main" id="{850E6C92-8E4C-4183-BAB3-A4B2A477DB2C}"/>
              </a:ext>
            </a:extLst>
          </p:cNvPr>
          <p:cNvSpPr txBox="1"/>
          <p:nvPr/>
        </p:nvSpPr>
        <p:spPr>
          <a:xfrm flipH="1">
            <a:off x="1077250" y="530876"/>
            <a:ext cx="10034324" cy="369332"/>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spTree>
    <p:extLst>
      <p:ext uri="{BB962C8B-B14F-4D97-AF65-F5344CB8AC3E}">
        <p14:creationId xmlns:p14="http://schemas.microsoft.com/office/powerpoint/2010/main" val="239866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35D96-E10B-4817-8C1F-175E1C737FF6}"/>
              </a:ext>
            </a:extLst>
          </p:cNvPr>
          <p:cNvSpPr>
            <a:spLocks noGrp="1"/>
          </p:cNvSpPr>
          <p:nvPr>
            <p:ph type="title"/>
          </p:nvPr>
        </p:nvSpPr>
        <p:spPr/>
        <p:txBody>
          <a:bodyPr/>
          <a:lstStyle/>
          <a:p>
            <a:r>
              <a:rPr lang="en-IN" sz="3200" dirty="0"/>
              <a:t>Objective</a:t>
            </a:r>
            <a:endParaRPr lang="en-IN" dirty="0"/>
          </a:p>
        </p:txBody>
      </p:sp>
      <p:sp>
        <p:nvSpPr>
          <p:cNvPr id="5" name="Content Placeholder 4">
            <a:extLst>
              <a:ext uri="{FF2B5EF4-FFF2-40B4-BE49-F238E27FC236}">
                <a16:creationId xmlns:a16="http://schemas.microsoft.com/office/drawing/2014/main" id="{0EBF189C-950B-4A75-95EF-4B52A041292F}"/>
              </a:ext>
            </a:extLst>
          </p:cNvPr>
          <p:cNvSpPr>
            <a:spLocks noGrp="1"/>
          </p:cNvSpPr>
          <p:nvPr>
            <p:ph idx="1"/>
          </p:nvPr>
        </p:nvSpPr>
        <p:spPr/>
        <p:txBody>
          <a:bodyPr/>
          <a:lstStyle/>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a:p>
            <a:endParaRPr lang="en-IN" dirty="0"/>
          </a:p>
        </p:txBody>
      </p:sp>
    </p:spTree>
    <p:extLst>
      <p:ext uri="{BB962C8B-B14F-4D97-AF65-F5344CB8AC3E}">
        <p14:creationId xmlns:p14="http://schemas.microsoft.com/office/powerpoint/2010/main" val="17502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D80E12-3BE9-4746-820E-FFB249F467F2}">
  <ds:schemaRefs>
    <ds:schemaRef ds:uri="http://purl.org/dc/terms/"/>
    <ds:schemaRef ds:uri="4873beb7-5857-4685-be1f-d57550cc96cc"/>
    <ds:schemaRef ds:uri="http://schemas.microsoft.com/office/2006/documentManagement/types"/>
    <ds:schemaRef ds:uri="http://schemas.microsoft.com/office/infopath/2007/PartnerControls"/>
    <ds:schemaRef ds:uri="http://purl.org/dc/elements/1.1/"/>
    <ds:schemaRef ds:uri="http://www.w3.org/XML/1998/namespace"/>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8D003AC8-209A-4321-A17C-1B7A20643390}">
  <ds:schemaRefs>
    <ds:schemaRef ds:uri="http://schemas.microsoft.com/sharepoint/v3/contenttype/forms"/>
  </ds:schemaRefs>
</ds:datastoreItem>
</file>

<file path=customXml/itemProps3.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299</TotalTime>
  <Words>2320</Words>
  <Application>Microsoft Office PowerPoint</Application>
  <PresentationFormat>Custom</PresentationFormat>
  <Paragraphs>191</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Cambria</vt:lpstr>
      <vt:lpstr>Constantia</vt:lpstr>
      <vt:lpstr>Constantia (Body)</vt:lpstr>
      <vt:lpstr>Wingdings</vt:lpstr>
      <vt:lpstr>Office Theme</vt:lpstr>
      <vt:lpstr>Customer Retention Case Study Presentation</vt:lpstr>
      <vt:lpstr>Agenda:</vt:lpstr>
      <vt:lpstr>Introduction</vt:lpstr>
      <vt:lpstr>PowerPoint Presentation</vt:lpstr>
      <vt:lpstr>PowerPoint Presentation</vt:lpstr>
      <vt:lpstr>PowerPoint Presentation</vt:lpstr>
      <vt:lpstr>Problem Statement</vt:lpstr>
      <vt:lpstr>PowerPoint Presentation</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Sweta Rai</dc:creator>
  <cp:lastModifiedBy>Iyappa Vema</cp:lastModifiedBy>
  <cp:revision>37</cp:revision>
  <dcterms:created xsi:type="dcterms:W3CDTF">2021-09-16T06:05:54Z</dcterms:created>
  <dcterms:modified xsi:type="dcterms:W3CDTF">2021-12-27T09:12:27Z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